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74" r:id="rId4"/>
    <p:sldId id="259" r:id="rId5"/>
    <p:sldId id="276" r:id="rId6"/>
    <p:sldId id="261" r:id="rId7"/>
    <p:sldId id="260" r:id="rId8"/>
    <p:sldId id="275" r:id="rId9"/>
    <p:sldId id="279" r:id="rId10"/>
    <p:sldId id="299" r:id="rId11"/>
    <p:sldId id="282" r:id="rId12"/>
    <p:sldId id="286" r:id="rId13"/>
    <p:sldId id="278" r:id="rId14"/>
    <p:sldId id="284" r:id="rId15"/>
    <p:sldId id="285" r:id="rId16"/>
    <p:sldId id="295" r:id="rId17"/>
    <p:sldId id="287" r:id="rId18"/>
    <p:sldId id="296" r:id="rId19"/>
    <p:sldId id="297" r:id="rId20"/>
    <p:sldId id="300" r:id="rId21"/>
    <p:sldId id="289" r:id="rId22"/>
    <p:sldId id="291" r:id="rId23"/>
    <p:sldId id="280" r:id="rId24"/>
    <p:sldId id="298" r:id="rId2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6800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78686" autoAdjust="0"/>
  </p:normalViewPr>
  <p:slideViewPr>
    <p:cSldViewPr>
      <p:cViewPr>
        <p:scale>
          <a:sx n="70" d="100"/>
          <a:sy n="70" d="100"/>
        </p:scale>
        <p:origin x="-4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8D0E3-C350-43C8-B471-D910AD9E3AF2}" type="doc">
      <dgm:prSet loTypeId="urn:microsoft.com/office/officeart/2009/3/layout/IncreasingArrowsProcess" loCatId="process" qsTypeId="urn:microsoft.com/office/officeart/2005/8/quickstyle/simple1#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EBF72BD3-BBFC-472A-9DC2-8A5BB8E77B75}">
      <dgm:prSet phldrT="[Testo]" custT="1"/>
      <dgm:spPr/>
      <dgm:t>
        <a:bodyPr/>
        <a:lstStyle/>
        <a:p>
          <a:r>
            <a:rPr lang="it-IT" sz="1800" smtClean="0"/>
            <a:t>Collaborazione a progettazione, impianto e gestione</a:t>
          </a:r>
        </a:p>
        <a:p>
          <a:r>
            <a:rPr lang="it-IT" sz="1800" smtClean="0"/>
            <a:t>RILEVAZIONI SISTAN</a:t>
          </a:r>
          <a:endParaRPr lang="it-IT" sz="1800" dirty="0"/>
        </a:p>
      </dgm:t>
    </dgm:pt>
    <dgm:pt modelId="{4EC3631C-B08B-4C65-805B-D4877DE0AAB6}" type="parTrans" cxnId="{4E8C530E-EAB3-4DB2-A248-EB88E648E862}">
      <dgm:prSet/>
      <dgm:spPr/>
      <dgm:t>
        <a:bodyPr/>
        <a:lstStyle/>
        <a:p>
          <a:endParaRPr lang="it-IT"/>
        </a:p>
      </dgm:t>
    </dgm:pt>
    <dgm:pt modelId="{8CA67A71-A1E4-460A-B6B9-F0145943C02E}" type="sibTrans" cxnId="{4E8C530E-EAB3-4DB2-A248-EB88E648E862}">
      <dgm:prSet/>
      <dgm:spPr/>
      <dgm:t>
        <a:bodyPr/>
        <a:lstStyle/>
        <a:p>
          <a:endParaRPr lang="it-IT"/>
        </a:p>
      </dgm:t>
    </dgm:pt>
    <dgm:pt modelId="{0D2F40C6-C87B-40F1-97F7-5F281066A72F}">
      <dgm:prSet phldrT="[Testo]" custT="1"/>
      <dgm:spPr/>
      <dgm:t>
        <a:bodyPr/>
        <a:lstStyle/>
        <a:p>
          <a:r>
            <a:rPr lang="it-IT" sz="1200" dirty="0" smtClean="0"/>
            <a:t>SERVIZI RESIDENZIALI SOCIO-ASSISTENZIALI E SOCIO-SANITARI (DAL 1999)</a:t>
          </a:r>
        </a:p>
        <a:p>
          <a:endParaRPr lang="it-IT" sz="1200" dirty="0" smtClean="0"/>
        </a:p>
        <a:p>
          <a:r>
            <a:rPr lang="it-IT" sz="1200" dirty="0" smtClean="0"/>
            <a:t>TERZO SETTORE: VOLONTARIATO, COOPERATIVE SOCIALI, FONDAZIONI (1999 – 2005)</a:t>
          </a:r>
        </a:p>
        <a:p>
          <a:endParaRPr lang="it-IT" sz="1200" dirty="0" smtClean="0"/>
        </a:p>
        <a:p>
          <a:r>
            <a:rPr lang="it-IT" sz="1200" dirty="0" smtClean="0"/>
            <a:t>INTERVENTI E SERVIZI SOCIALI DEI COMUNI SINGOLI E ASSOCIATI (DAL 2002)</a:t>
          </a:r>
        </a:p>
        <a:p>
          <a:r>
            <a:rPr lang="it-IT" sz="900" dirty="0" smtClean="0"/>
            <a:t>- APPROFONDIMENTO SERVIZI PRIMA INFANZIA</a:t>
          </a:r>
        </a:p>
        <a:p>
          <a:r>
            <a:rPr lang="it-IT" sz="900" dirty="0" smtClean="0"/>
            <a:t>- AMPLIAMENTO A REGIONI E PROVINCE</a:t>
          </a:r>
        </a:p>
        <a:p>
          <a:endParaRPr lang="it-IT" sz="1200" dirty="0" smtClean="0"/>
        </a:p>
        <a:p>
          <a:r>
            <a:rPr lang="it-IT" sz="1200" dirty="0" smtClean="0"/>
            <a:t>STUDIO PROGETTUALE RILEVAZIONE SERVIZI PRIMA INFANZIA (2007-2010)</a:t>
          </a:r>
          <a:endParaRPr lang="it-IT" sz="1200" dirty="0"/>
        </a:p>
      </dgm:t>
    </dgm:pt>
    <dgm:pt modelId="{8E3374FF-F5BF-43EB-B0C9-147B0D6C10B1}" type="parTrans" cxnId="{DCA6E106-B7B7-4BEB-8C48-F7B8E7DA0732}">
      <dgm:prSet/>
      <dgm:spPr/>
      <dgm:t>
        <a:bodyPr/>
        <a:lstStyle/>
        <a:p>
          <a:endParaRPr lang="it-IT"/>
        </a:p>
      </dgm:t>
    </dgm:pt>
    <dgm:pt modelId="{436A0040-E93B-4F2B-8A2C-79AB86B3D0B3}" type="sibTrans" cxnId="{DCA6E106-B7B7-4BEB-8C48-F7B8E7DA0732}">
      <dgm:prSet/>
      <dgm:spPr/>
      <dgm:t>
        <a:bodyPr/>
        <a:lstStyle/>
        <a:p>
          <a:endParaRPr lang="it-IT"/>
        </a:p>
      </dgm:t>
    </dgm:pt>
    <dgm:pt modelId="{D0692049-6BA0-47A3-8878-2D5B63BBD933}">
      <dgm:prSet phldrT="[Testo]" custT="1"/>
      <dgm:spPr/>
      <dgm:t>
        <a:bodyPr/>
        <a:lstStyle/>
        <a:p>
          <a:r>
            <a:rPr lang="it-IT" sz="1800" dirty="0" smtClean="0"/>
            <a:t>NOMENCLATORE INTERREGIONALE SERVIZI</a:t>
          </a:r>
        </a:p>
        <a:p>
          <a:r>
            <a:rPr lang="it-IT" sz="1800" dirty="0" smtClean="0"/>
            <a:t>E INTERVENTI SOCIALI</a:t>
          </a:r>
          <a:endParaRPr lang="it-IT" sz="1800" dirty="0"/>
        </a:p>
      </dgm:t>
    </dgm:pt>
    <dgm:pt modelId="{0A679EC8-6BC8-49C0-955F-CAAE2F627AB3}" type="parTrans" cxnId="{A3F202FA-E59D-458A-93D2-E806BDBD7325}">
      <dgm:prSet/>
      <dgm:spPr/>
      <dgm:t>
        <a:bodyPr/>
        <a:lstStyle/>
        <a:p>
          <a:endParaRPr lang="it-IT"/>
        </a:p>
      </dgm:t>
    </dgm:pt>
    <dgm:pt modelId="{87B6D5B6-2387-41FA-A81F-5B03DB164AA0}" type="sibTrans" cxnId="{A3F202FA-E59D-458A-93D2-E806BDBD7325}">
      <dgm:prSet/>
      <dgm:spPr/>
      <dgm:t>
        <a:bodyPr/>
        <a:lstStyle/>
        <a:p>
          <a:endParaRPr lang="it-IT"/>
        </a:p>
      </dgm:t>
    </dgm:pt>
    <dgm:pt modelId="{AEA8B84E-E41D-420E-824A-9E4ECC180C7A}">
      <dgm:prSet phldrT="[Testo]"/>
      <dgm:spPr/>
      <dgm:t>
        <a:bodyPr/>
        <a:lstStyle/>
        <a:p>
          <a:r>
            <a:rPr lang="it-IT" smtClean="0"/>
            <a:t>NOMENCLATORE versione 1 (ANNO 2009)</a:t>
          </a:r>
        </a:p>
        <a:p>
          <a:endParaRPr lang="it-IT" smtClean="0"/>
        </a:p>
        <a:p>
          <a:r>
            <a:rPr lang="it-IT" smtClean="0"/>
            <a:t>NOMENCLATORE versione 2 (ANNO 2013)</a:t>
          </a:r>
          <a:endParaRPr lang="it-IT" dirty="0"/>
        </a:p>
      </dgm:t>
    </dgm:pt>
    <dgm:pt modelId="{8D320E2E-F12F-45B3-9795-81A319F812AB}" type="parTrans" cxnId="{C4D3DC2F-132B-46B4-9598-EFB7BAB5DFB5}">
      <dgm:prSet/>
      <dgm:spPr/>
      <dgm:t>
        <a:bodyPr/>
        <a:lstStyle/>
        <a:p>
          <a:endParaRPr lang="it-IT"/>
        </a:p>
      </dgm:t>
    </dgm:pt>
    <dgm:pt modelId="{511EF9A8-9C63-4D3C-A3C6-2F5FE41E4260}" type="sibTrans" cxnId="{C4D3DC2F-132B-46B4-9598-EFB7BAB5DFB5}">
      <dgm:prSet/>
      <dgm:spPr/>
      <dgm:t>
        <a:bodyPr/>
        <a:lstStyle/>
        <a:p>
          <a:endParaRPr lang="it-IT"/>
        </a:p>
      </dgm:t>
    </dgm:pt>
    <dgm:pt modelId="{6C4B2AF6-17E0-4C5A-9778-CBCF4264B3B2}">
      <dgm:prSet phldrT="[Testo]" custT="1"/>
      <dgm:spPr/>
      <dgm:t>
        <a:bodyPr/>
        <a:lstStyle/>
        <a:p>
          <a:r>
            <a:rPr lang="it-IT" sz="1800" dirty="0" smtClean="0"/>
            <a:t>Sperimentazione    MODULI SISS </a:t>
          </a:r>
          <a:endParaRPr lang="it-IT" sz="1800" dirty="0"/>
        </a:p>
      </dgm:t>
    </dgm:pt>
    <dgm:pt modelId="{BF1244B7-710A-44A8-B296-D5D5BDC57B30}" type="parTrans" cxnId="{D2FBE2FE-C79A-4B05-8F6A-E65CF840A0DB}">
      <dgm:prSet/>
      <dgm:spPr/>
      <dgm:t>
        <a:bodyPr/>
        <a:lstStyle/>
        <a:p>
          <a:endParaRPr lang="it-IT"/>
        </a:p>
      </dgm:t>
    </dgm:pt>
    <dgm:pt modelId="{ABFD2292-8299-4099-B5B3-DA0C956FB239}" type="sibTrans" cxnId="{D2FBE2FE-C79A-4B05-8F6A-E65CF840A0DB}">
      <dgm:prSet/>
      <dgm:spPr/>
      <dgm:t>
        <a:bodyPr/>
        <a:lstStyle/>
        <a:p>
          <a:endParaRPr lang="it-IT"/>
        </a:p>
      </dgm:t>
    </dgm:pt>
    <dgm:pt modelId="{29295CE4-2BF0-43E1-A512-11389298D845}">
      <dgm:prSet phldrT="[Testo]"/>
      <dgm:spPr/>
      <dgm:t>
        <a:bodyPr/>
        <a:lstStyle/>
        <a:p>
          <a:r>
            <a:rPr lang="it-IT" b="1" dirty="0" err="1" smtClean="0"/>
            <a:t>SIN</a:t>
          </a:r>
          <a:r>
            <a:rPr lang="it-IT" dirty="0" err="1" smtClean="0"/>
            <a:t>on</a:t>
          </a:r>
          <a:r>
            <a:rPr lang="it-IT" b="1" dirty="0" err="1" smtClean="0"/>
            <a:t>A</a:t>
          </a:r>
          <a:r>
            <a:rPr lang="it-IT" dirty="0" err="1" smtClean="0"/>
            <a:t>utosufficienze</a:t>
          </a:r>
          <a:r>
            <a:rPr lang="it-IT" dirty="0" smtClean="0"/>
            <a:t> (2009)</a:t>
          </a:r>
        </a:p>
        <a:p>
          <a:endParaRPr lang="it-IT" dirty="0" smtClean="0"/>
        </a:p>
        <a:p>
          <a:r>
            <a:rPr lang="it-IT" b="1" dirty="0" err="1" smtClean="0"/>
            <a:t>SINB</a:t>
          </a:r>
          <a:r>
            <a:rPr lang="it-IT" dirty="0" err="1" smtClean="0"/>
            <a:t>ambini</a:t>
          </a:r>
          <a:r>
            <a:rPr lang="it-IT" b="1" dirty="0" err="1" smtClean="0"/>
            <a:t>A</a:t>
          </a:r>
          <a:r>
            <a:rPr lang="it-IT" dirty="0" err="1" smtClean="0"/>
            <a:t>dolescenti</a:t>
          </a:r>
          <a:r>
            <a:rPr lang="it-IT" dirty="0" smtClean="0"/>
            <a:t> (2010)</a:t>
          </a:r>
        </a:p>
        <a:p>
          <a:endParaRPr lang="it-IT" dirty="0" smtClean="0"/>
        </a:p>
        <a:p>
          <a:r>
            <a:rPr lang="it-IT" b="1" dirty="0" err="1" smtClean="0"/>
            <a:t>SINS</a:t>
          </a:r>
          <a:r>
            <a:rPr lang="it-IT" dirty="0" err="1" smtClean="0"/>
            <a:t>ervizi</a:t>
          </a:r>
          <a:r>
            <a:rPr lang="it-IT" b="1" dirty="0" err="1" smtClean="0"/>
            <a:t>E</a:t>
          </a:r>
          <a:r>
            <a:rPr lang="it-IT" dirty="0" err="1" smtClean="0"/>
            <a:t>ducativi</a:t>
          </a:r>
          <a:r>
            <a:rPr lang="it-IT" dirty="0" smtClean="0"/>
            <a:t> prima infanzia (2012)</a:t>
          </a:r>
        </a:p>
        <a:p>
          <a:endParaRPr lang="it-IT" dirty="0" smtClean="0"/>
        </a:p>
        <a:p>
          <a:r>
            <a:rPr lang="it-IT" b="1" dirty="0" err="1" smtClean="0"/>
            <a:t>SIP</a:t>
          </a:r>
          <a:r>
            <a:rPr lang="it-IT" dirty="0" err="1" smtClean="0"/>
            <a:t>overtà</a:t>
          </a:r>
          <a:r>
            <a:rPr lang="it-IT" dirty="0" smtClean="0"/>
            <a:t> (2014)</a:t>
          </a:r>
          <a:endParaRPr lang="it-IT" dirty="0"/>
        </a:p>
      </dgm:t>
    </dgm:pt>
    <dgm:pt modelId="{052BBDDD-2404-4915-ABD4-4C3EBD858953}" type="parTrans" cxnId="{74065B7D-55B1-4BEF-9E11-E18B30115305}">
      <dgm:prSet/>
      <dgm:spPr/>
      <dgm:t>
        <a:bodyPr/>
        <a:lstStyle/>
        <a:p>
          <a:endParaRPr lang="it-IT"/>
        </a:p>
      </dgm:t>
    </dgm:pt>
    <dgm:pt modelId="{D94C37D1-D3FE-4CB6-813D-642832519365}" type="sibTrans" cxnId="{74065B7D-55B1-4BEF-9E11-E18B30115305}">
      <dgm:prSet/>
      <dgm:spPr/>
      <dgm:t>
        <a:bodyPr/>
        <a:lstStyle/>
        <a:p>
          <a:endParaRPr lang="it-IT"/>
        </a:p>
      </dgm:t>
    </dgm:pt>
    <dgm:pt modelId="{BB7B00E1-D52A-4B09-B73D-2322CC35B368}" type="pres">
      <dgm:prSet presAssocID="{1838D0E3-C350-43C8-B471-D910AD9E3AF2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6AE9EDA2-33B8-491C-8B7C-2A2E7042541F}" type="pres">
      <dgm:prSet presAssocID="{EBF72BD3-BBFC-472A-9DC2-8A5BB8E77B75}" presName="parentText1" presStyleLbl="node1" presStyleIdx="0" presStyleCnt="3" custScaleY="14733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1DAC88B-6DA5-4193-80AA-CBB78218AF82}" type="pres">
      <dgm:prSet presAssocID="{EBF72BD3-BBFC-472A-9DC2-8A5BB8E77B75}" presName="childText1" presStyleLbl="solidAlignAcc1" presStyleIdx="0" presStyleCnt="3" custScaleY="135746" custLinFactNeighborX="0" custLinFactNeighborY="149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08F2B6-F80A-4866-833A-6D1329C18C74}" type="pres">
      <dgm:prSet presAssocID="{D0692049-6BA0-47A3-8878-2D5B63BBD933}" presName="parentText2" presStyleLbl="node1" presStyleIdx="1" presStyleCnt="3" custScaleY="12544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9514FD4-C3D1-4D9E-BB86-860912B5DE2A}" type="pres">
      <dgm:prSet presAssocID="{D0692049-6BA0-47A3-8878-2D5B63BBD933}" presName="childText2" presStyleLbl="solidAlignAcc1" presStyleIdx="1" presStyleCnt="3" custScaleY="116348" custLinFactNeighborX="-947" custLinFactNeighborY="74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C11135-59D4-407E-B4D1-0EE7BC30C530}" type="pres">
      <dgm:prSet presAssocID="{6C4B2AF6-17E0-4C5A-9778-CBCF4264B3B2}" presName="parentText3" presStyleLbl="node1" presStyleIdx="2" presStyleCnt="3" custScaleY="10076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86DD99-B1FF-4EE1-8DE1-C452761C1B7E}" type="pres">
      <dgm:prSet presAssocID="{6C4B2AF6-17E0-4C5A-9778-CBCF4264B3B2}" presName="childText3" presStyleLbl="solidAlignAcc1" presStyleIdx="2" presStyleCnt="3" custScaleY="1014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9AA53F6-2658-4CA3-8CE5-FA1A364F7EF0}" type="presOf" srcId="{0D2F40C6-C87B-40F1-97F7-5F281066A72F}" destId="{A1DAC88B-6DA5-4193-80AA-CBB78218AF82}" srcOrd="0" destOrd="0" presId="urn:microsoft.com/office/officeart/2009/3/layout/IncreasingArrowsProcess"/>
    <dgm:cxn modelId="{AB98B3F4-B23B-4EED-A6E1-02698BD2CAEE}" type="presOf" srcId="{29295CE4-2BF0-43E1-A512-11389298D845}" destId="{7186DD99-B1FF-4EE1-8DE1-C452761C1B7E}" srcOrd="0" destOrd="0" presId="urn:microsoft.com/office/officeart/2009/3/layout/IncreasingArrowsProcess"/>
    <dgm:cxn modelId="{A3F202FA-E59D-458A-93D2-E806BDBD7325}" srcId="{1838D0E3-C350-43C8-B471-D910AD9E3AF2}" destId="{D0692049-6BA0-47A3-8878-2D5B63BBD933}" srcOrd="1" destOrd="0" parTransId="{0A679EC8-6BC8-49C0-955F-CAAE2F627AB3}" sibTransId="{87B6D5B6-2387-41FA-A81F-5B03DB164AA0}"/>
    <dgm:cxn modelId="{D2FBE2FE-C79A-4B05-8F6A-E65CF840A0DB}" srcId="{1838D0E3-C350-43C8-B471-D910AD9E3AF2}" destId="{6C4B2AF6-17E0-4C5A-9778-CBCF4264B3B2}" srcOrd="2" destOrd="0" parTransId="{BF1244B7-710A-44A8-B296-D5D5BDC57B30}" sibTransId="{ABFD2292-8299-4099-B5B3-DA0C956FB239}"/>
    <dgm:cxn modelId="{98D9E182-61F3-455A-B593-65D889EDB54D}" type="presOf" srcId="{D0692049-6BA0-47A3-8878-2D5B63BBD933}" destId="{AD08F2B6-F80A-4866-833A-6D1329C18C74}" srcOrd="0" destOrd="0" presId="urn:microsoft.com/office/officeart/2009/3/layout/IncreasingArrowsProcess"/>
    <dgm:cxn modelId="{C4D3DC2F-132B-46B4-9598-EFB7BAB5DFB5}" srcId="{D0692049-6BA0-47A3-8878-2D5B63BBD933}" destId="{AEA8B84E-E41D-420E-824A-9E4ECC180C7A}" srcOrd="0" destOrd="0" parTransId="{8D320E2E-F12F-45B3-9795-81A319F812AB}" sibTransId="{511EF9A8-9C63-4D3C-A3C6-2F5FE41E4260}"/>
    <dgm:cxn modelId="{26C92C40-3D0E-47D5-9887-987401865FE6}" type="presOf" srcId="{1838D0E3-C350-43C8-B471-D910AD9E3AF2}" destId="{BB7B00E1-D52A-4B09-B73D-2322CC35B368}" srcOrd="0" destOrd="0" presId="urn:microsoft.com/office/officeart/2009/3/layout/IncreasingArrowsProcess"/>
    <dgm:cxn modelId="{4E8C530E-EAB3-4DB2-A248-EB88E648E862}" srcId="{1838D0E3-C350-43C8-B471-D910AD9E3AF2}" destId="{EBF72BD3-BBFC-472A-9DC2-8A5BB8E77B75}" srcOrd="0" destOrd="0" parTransId="{4EC3631C-B08B-4C65-805B-D4877DE0AAB6}" sibTransId="{8CA67A71-A1E4-460A-B6B9-F0145943C02E}"/>
    <dgm:cxn modelId="{74065B7D-55B1-4BEF-9E11-E18B30115305}" srcId="{6C4B2AF6-17E0-4C5A-9778-CBCF4264B3B2}" destId="{29295CE4-2BF0-43E1-A512-11389298D845}" srcOrd="0" destOrd="0" parTransId="{052BBDDD-2404-4915-ABD4-4C3EBD858953}" sibTransId="{D94C37D1-D3FE-4CB6-813D-642832519365}"/>
    <dgm:cxn modelId="{DCA6E106-B7B7-4BEB-8C48-F7B8E7DA0732}" srcId="{EBF72BD3-BBFC-472A-9DC2-8A5BB8E77B75}" destId="{0D2F40C6-C87B-40F1-97F7-5F281066A72F}" srcOrd="0" destOrd="0" parTransId="{8E3374FF-F5BF-43EB-B0C9-147B0D6C10B1}" sibTransId="{436A0040-E93B-4F2B-8A2C-79AB86B3D0B3}"/>
    <dgm:cxn modelId="{5311CA95-17B1-4577-BB79-EF634644C02B}" type="presOf" srcId="{AEA8B84E-E41D-420E-824A-9E4ECC180C7A}" destId="{C9514FD4-C3D1-4D9E-BB86-860912B5DE2A}" srcOrd="0" destOrd="0" presId="urn:microsoft.com/office/officeart/2009/3/layout/IncreasingArrowsProcess"/>
    <dgm:cxn modelId="{A3194723-4CC8-49C7-82B0-725734DD9B75}" type="presOf" srcId="{6C4B2AF6-17E0-4C5A-9778-CBCF4264B3B2}" destId="{86C11135-59D4-407E-B4D1-0EE7BC30C530}" srcOrd="0" destOrd="0" presId="urn:microsoft.com/office/officeart/2009/3/layout/IncreasingArrowsProcess"/>
    <dgm:cxn modelId="{6C9F227F-94E1-4BF6-9482-979DAD79AC49}" type="presOf" srcId="{EBF72BD3-BBFC-472A-9DC2-8A5BB8E77B75}" destId="{6AE9EDA2-33B8-491C-8B7C-2A2E7042541F}" srcOrd="0" destOrd="0" presId="urn:microsoft.com/office/officeart/2009/3/layout/IncreasingArrowsProcess"/>
    <dgm:cxn modelId="{1D23615D-BB8D-4715-AA3F-DE8EF5B85D34}" type="presParOf" srcId="{BB7B00E1-D52A-4B09-B73D-2322CC35B368}" destId="{6AE9EDA2-33B8-491C-8B7C-2A2E7042541F}" srcOrd="0" destOrd="0" presId="urn:microsoft.com/office/officeart/2009/3/layout/IncreasingArrowsProcess"/>
    <dgm:cxn modelId="{AB1BE79F-E8B8-46CF-A76A-61745DBBF4D1}" type="presParOf" srcId="{BB7B00E1-D52A-4B09-B73D-2322CC35B368}" destId="{A1DAC88B-6DA5-4193-80AA-CBB78218AF82}" srcOrd="1" destOrd="0" presId="urn:microsoft.com/office/officeart/2009/3/layout/IncreasingArrowsProcess"/>
    <dgm:cxn modelId="{E33C65C6-76DD-4D1E-AD92-E02968A5CC1F}" type="presParOf" srcId="{BB7B00E1-D52A-4B09-B73D-2322CC35B368}" destId="{AD08F2B6-F80A-4866-833A-6D1329C18C74}" srcOrd="2" destOrd="0" presId="urn:microsoft.com/office/officeart/2009/3/layout/IncreasingArrowsProcess"/>
    <dgm:cxn modelId="{7DF33560-B100-4FCA-A027-6E9C6AC7ED7C}" type="presParOf" srcId="{BB7B00E1-D52A-4B09-B73D-2322CC35B368}" destId="{C9514FD4-C3D1-4D9E-BB86-860912B5DE2A}" srcOrd="3" destOrd="0" presId="urn:microsoft.com/office/officeart/2009/3/layout/IncreasingArrowsProcess"/>
    <dgm:cxn modelId="{F5B30957-7A54-432D-9A42-5BDD645F1222}" type="presParOf" srcId="{BB7B00E1-D52A-4B09-B73D-2322CC35B368}" destId="{86C11135-59D4-407E-B4D1-0EE7BC30C530}" srcOrd="4" destOrd="0" presId="urn:microsoft.com/office/officeart/2009/3/layout/IncreasingArrowsProcess"/>
    <dgm:cxn modelId="{FE36B0BD-1318-484B-A244-F3A1F5073004}" type="presParOf" srcId="{BB7B00E1-D52A-4B09-B73D-2322CC35B368}" destId="{7186DD99-B1FF-4EE1-8DE1-C452761C1B7E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346D6C-D69E-4797-AF21-3CDEF6334271}" type="datetimeFigureOut">
              <a:rPr lang="it-IT"/>
              <a:pPr>
                <a:defRPr/>
              </a:pPr>
              <a:t>16/05/2014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B57906-76BE-4911-B1F0-7C6AC172A36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7AE431-7685-48FC-9CFF-7AA257B0B7E8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55672F-50F0-4C73-8240-E0F959EBD5AF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BC709-7D1F-49C2-845C-B2B61C685308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662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3460CC-4334-4A92-9749-42562B1EED98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174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D8A3BE-EE4B-41A8-A62D-C11A4754E5A5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379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93B194-8957-4ABF-B896-1BD88A5DB3F8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19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E821F8-7A24-4D44-B85D-91BBA69866CF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E299D-A33E-4B0D-920E-69D366C4BC54}" type="datetimeFigureOut">
              <a:rPr lang="it-IT"/>
              <a:pPr>
                <a:defRPr/>
              </a:pPr>
              <a:t>16/05/2014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B3F57-51BA-46CD-AE40-8E3FB635555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 l="23164" t="72939" r="62048" b="7112"/>
          <a:stretch>
            <a:fillRect/>
          </a:stretch>
        </p:blipFill>
        <p:spPr bwMode="auto">
          <a:xfrm>
            <a:off x="-11113" y="5684838"/>
            <a:ext cx="1392238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0C8E2-D133-49B4-AAF5-520EC37B8587}" type="datetimeFigureOut">
              <a:rPr lang="it-IT"/>
              <a:pPr>
                <a:defRPr/>
              </a:pPr>
              <a:t>16/05/2014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3DC96-81C6-4816-BE27-324574851C1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 l="23164" t="72939" r="62048" b="7112"/>
          <a:stretch>
            <a:fillRect/>
          </a:stretch>
        </p:blipFill>
        <p:spPr bwMode="auto">
          <a:xfrm>
            <a:off x="-11113" y="5684838"/>
            <a:ext cx="1392238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53D11-49BC-4EF9-AFB9-8D43E80A833A}" type="datetimeFigureOut">
              <a:rPr lang="it-IT"/>
              <a:pPr>
                <a:defRPr/>
              </a:pPr>
              <a:t>16/05/2014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8A3BF-7FE2-4381-819D-6A53EEA1BE3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45AFF-DBEE-4925-A69B-EC4608CA9B62}" type="datetimeFigureOut">
              <a:rPr lang="it-IT"/>
              <a:pPr>
                <a:defRPr/>
              </a:pPr>
              <a:t>16/05/2014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B17D5-5B4E-47F8-9CF7-2EA70E54203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AFE1-74FE-44B1-82D1-40F7A6DF4705}" type="datetimeFigureOut">
              <a:rPr lang="it-IT"/>
              <a:pPr>
                <a:defRPr/>
              </a:pPr>
              <a:t>16/05/2014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16FF0-6B0E-4700-BB8A-890A217261D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28E35-E390-4BEE-B01D-1AC0863DA60D}" type="datetimeFigureOut">
              <a:rPr lang="it-IT"/>
              <a:pPr>
                <a:defRPr/>
              </a:pPr>
              <a:t>16/05/2014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C8307-99F1-45F0-A248-FB39CA8E117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5D3D-1352-45C0-A7AF-88B9D6069114}" type="datetimeFigureOut">
              <a:rPr lang="it-IT"/>
              <a:pPr>
                <a:defRPr/>
              </a:pPr>
              <a:t>16/05/2014</a:t>
            </a:fld>
            <a:endParaRPr lang="it-IT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42026-759C-4A52-8B97-4259C765A04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77265-3F40-42E8-A611-5E6040DB3EC4}" type="datetimeFigureOut">
              <a:rPr lang="it-IT"/>
              <a:pPr>
                <a:defRPr/>
              </a:pPr>
              <a:t>16/05/2014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C18F-58A9-40EC-80E7-647C092AF4D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DF084-ABBB-41DA-8FA8-5342F266707A}" type="datetimeFigureOut">
              <a:rPr lang="it-IT"/>
              <a:pPr>
                <a:defRPr/>
              </a:pPr>
              <a:t>16/05/2014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0024B-FBA7-4C5E-8236-F8C1AFE564B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88189-3067-4B8B-8250-7FDA60AF7784}" type="datetimeFigureOut">
              <a:rPr lang="it-IT"/>
              <a:pPr>
                <a:defRPr/>
              </a:pPr>
              <a:t>16/05/2014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3DD2C-5EE8-45AF-8FDC-514B173250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 l="23164" t="72939" r="62048" b="7112"/>
          <a:stretch>
            <a:fillRect/>
          </a:stretch>
        </p:blipFill>
        <p:spPr bwMode="auto">
          <a:xfrm>
            <a:off x="-11113" y="5684838"/>
            <a:ext cx="1392238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2999-B9A5-468E-AD4C-DF10D91B9250}" type="datetimeFigureOut">
              <a:rPr lang="it-IT"/>
              <a:pPr>
                <a:defRPr/>
              </a:pPr>
              <a:t>16/05/2014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395A-F4BF-49B6-9DFF-83CAADF2B1A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B39560-31C9-4B3C-B12C-945BBD10256D}" type="datetimeFigureOut">
              <a:rPr lang="it-IT"/>
              <a:pPr>
                <a:defRPr/>
              </a:pPr>
              <a:t>16/05/2014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BF33A6-AACF-4666-9809-5D2C048BB49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pic>
        <p:nvPicPr>
          <p:cNvPr id="1033" name="Immagine 7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596188" y="-4763"/>
            <a:ext cx="15478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000" dirty="0" smtClean="0"/>
              <a:t>Sistema informativo e statistico sul welfare di livello regionale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91463" cy="1706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dirty="0" smtClean="0"/>
              <a:t>Maria Elena Tartari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dirty="0" smtClean="0"/>
              <a:t>CISIS – Centro Interregionale Sistemi Informatici Statistici e geografici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dirty="0" smtClean="0"/>
              <a:t>Coordinatrice Gruppo Lavoro Politiche Sociali</a:t>
            </a:r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611188" y="5351463"/>
            <a:ext cx="8064500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vertMTStd-Bold"/>
                <a:cs typeface="+mn-cs"/>
              </a:rPr>
              <a:t>Con i dati si può...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  <a:latin typeface="FrutigerLTStd-BoldCn"/>
                <a:cs typeface="+mn-cs"/>
              </a:rPr>
              <a:t>i sistemi informativi a supporto del welfare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FrutigerLTStd-BoldCn"/>
                <a:cs typeface="+mn-cs"/>
              </a:rPr>
              <a:t>16 maggio 2014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FrutigerLTStd-BoldCn"/>
                <a:cs typeface="+mn-cs"/>
              </a:rPr>
              <a:t>Regione Emilia-Romagna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2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2"/>
              </a:solidFill>
              <a:latin typeface="FrutigerLTStd-BoldCn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 smtClean="0"/>
              <a:t>SI regionali: contenuti informativi comuni</a:t>
            </a:r>
            <a:endParaRPr lang="it-IT" sz="2800" dirty="0"/>
          </a:p>
        </p:txBody>
      </p:sp>
      <p:grpSp>
        <p:nvGrpSpPr>
          <p:cNvPr id="27650" name="Gruppo 3"/>
          <p:cNvGrpSpPr>
            <a:grpSpLocks/>
          </p:cNvGrpSpPr>
          <p:nvPr/>
        </p:nvGrpSpPr>
        <p:grpSpPr bwMode="auto">
          <a:xfrm>
            <a:off x="715963" y="1484313"/>
            <a:ext cx="8213725" cy="5283200"/>
            <a:chOff x="2211054" y="1494168"/>
            <a:chExt cx="6417486" cy="5487873"/>
          </a:xfrm>
        </p:grpSpPr>
        <p:sp>
          <p:nvSpPr>
            <p:cNvPr id="5" name="Figura a mano libera 4"/>
            <p:cNvSpPr/>
            <p:nvPr/>
          </p:nvSpPr>
          <p:spPr>
            <a:xfrm>
              <a:off x="6315317" y="4178740"/>
              <a:ext cx="2313223" cy="2803301"/>
            </a:xfrm>
            <a:custGeom>
              <a:avLst/>
              <a:gdLst>
                <a:gd name="connsiteX0" fmla="*/ 0 w 2312953"/>
                <a:gd name="connsiteY0" fmla="*/ 231295 h 3248954"/>
                <a:gd name="connsiteX1" fmla="*/ 231295 w 2312953"/>
                <a:gd name="connsiteY1" fmla="*/ 0 h 3248954"/>
                <a:gd name="connsiteX2" fmla="*/ 2081658 w 2312953"/>
                <a:gd name="connsiteY2" fmla="*/ 0 h 3248954"/>
                <a:gd name="connsiteX3" fmla="*/ 2312953 w 2312953"/>
                <a:gd name="connsiteY3" fmla="*/ 231295 h 3248954"/>
                <a:gd name="connsiteX4" fmla="*/ 2312953 w 2312953"/>
                <a:gd name="connsiteY4" fmla="*/ 3017659 h 3248954"/>
                <a:gd name="connsiteX5" fmla="*/ 2081658 w 2312953"/>
                <a:gd name="connsiteY5" fmla="*/ 3248954 h 3248954"/>
                <a:gd name="connsiteX6" fmla="*/ 231295 w 2312953"/>
                <a:gd name="connsiteY6" fmla="*/ 3248954 h 3248954"/>
                <a:gd name="connsiteX7" fmla="*/ 0 w 2312953"/>
                <a:gd name="connsiteY7" fmla="*/ 3017659 h 3248954"/>
                <a:gd name="connsiteX8" fmla="*/ 0 w 2312953"/>
                <a:gd name="connsiteY8" fmla="*/ 231295 h 324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2953" h="3248954">
                  <a:moveTo>
                    <a:pt x="0" y="231295"/>
                  </a:moveTo>
                  <a:cubicBezTo>
                    <a:pt x="0" y="103554"/>
                    <a:pt x="103554" y="0"/>
                    <a:pt x="231295" y="0"/>
                  </a:cubicBezTo>
                  <a:lnTo>
                    <a:pt x="2081658" y="0"/>
                  </a:lnTo>
                  <a:cubicBezTo>
                    <a:pt x="2209399" y="0"/>
                    <a:pt x="2312953" y="103554"/>
                    <a:pt x="2312953" y="231295"/>
                  </a:cubicBezTo>
                  <a:lnTo>
                    <a:pt x="2312953" y="3017659"/>
                  </a:lnTo>
                  <a:cubicBezTo>
                    <a:pt x="2312953" y="3145400"/>
                    <a:pt x="2209399" y="3248954"/>
                    <a:pt x="2081658" y="3248954"/>
                  </a:cubicBezTo>
                  <a:lnTo>
                    <a:pt x="231295" y="3248954"/>
                  </a:lnTo>
                  <a:cubicBezTo>
                    <a:pt x="103554" y="3248954"/>
                    <a:pt x="0" y="3145400"/>
                    <a:pt x="0" y="3017659"/>
                  </a:cubicBezTo>
                  <a:lnTo>
                    <a:pt x="0" y="23129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381" bIns="108380" spcCol="1270"/>
            <a:lstStyle/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                 </a:t>
              </a:r>
              <a:r>
                <a:rPr lang="it-IT" sz="1600" i="1" dirty="0" err="1">
                  <a:solidFill>
                    <a:schemeClr val="tx2"/>
                  </a:solidFill>
                </a:rPr>
                <a:t>Process</a:t>
              </a:r>
              <a:r>
                <a:rPr lang="it-IT" sz="1600" i="1" dirty="0">
                  <a:solidFill>
                    <a:schemeClr val="tx2"/>
                  </a:solidFill>
                </a:rPr>
                <a:t> </a:t>
              </a:r>
              <a:r>
                <a:rPr lang="it-IT" sz="1600" i="1" dirty="0" err="1">
                  <a:solidFill>
                    <a:schemeClr val="tx2"/>
                  </a:solidFill>
                </a:rPr>
                <a:t>produced</a:t>
              </a:r>
              <a:r>
                <a:rPr lang="it-IT" sz="1600" i="1" dirty="0">
                  <a:solidFill>
                    <a:schemeClr val="tx2"/>
                  </a:solidFill>
                </a:rPr>
                <a:t> data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Data     </a:t>
              </a: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Anagrafe dei servizi                 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             Rilevazioni statistiche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               nazionali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      </a:t>
              </a:r>
              <a:r>
                <a:rPr lang="it-IT" sz="1400" dirty="0">
                  <a:solidFill>
                    <a:schemeClr val="accent2">
                      <a:lumMod val="50000"/>
                    </a:schemeClr>
                  </a:solidFill>
                </a:rPr>
                <a:t>Interventi,  servizi e spesa dei Comuni s.a., Servizi residenziali </a:t>
              </a:r>
              <a:r>
                <a:rPr lang="it-IT" sz="1400" dirty="0" err="1">
                  <a:solidFill>
                    <a:schemeClr val="accent2">
                      <a:lumMod val="50000"/>
                    </a:schemeClr>
                  </a:solidFill>
                </a:rPr>
                <a:t>socioass</a:t>
              </a:r>
              <a:r>
                <a:rPr lang="it-IT" sz="1400" dirty="0">
                  <a:solidFill>
                    <a:schemeClr val="accent2">
                      <a:lumMod val="50000"/>
                    </a:schemeClr>
                  </a:solidFill>
                </a:rPr>
                <a:t> e </a:t>
              </a:r>
              <a:r>
                <a:rPr lang="it-IT" sz="1400" dirty="0" err="1">
                  <a:solidFill>
                    <a:schemeClr val="accent2">
                      <a:lumMod val="50000"/>
                    </a:schemeClr>
                  </a:solidFill>
                </a:rPr>
                <a:t>sociosan</a:t>
              </a:r>
              <a:r>
                <a:rPr lang="it-IT" sz="1400" dirty="0">
                  <a:solidFill>
                    <a:schemeClr val="accent2">
                      <a:lumMod val="50000"/>
                    </a:schemeClr>
                  </a:solidFill>
                </a:rPr>
                <a:t>, SINSE Servizi prima infanzia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endParaRPr lang="it-IT" sz="16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400" dirty="0">
                  <a:solidFill>
                    <a:schemeClr val="accent2">
                      <a:lumMod val="50000"/>
                    </a:schemeClr>
                  </a:solidFill>
                </a:rPr>
                <a:t>Monitoraggio FPS, </a:t>
              </a:r>
              <a:r>
                <a:rPr lang="it-IT" sz="1400" dirty="0" err="1">
                  <a:solidFill>
                    <a:schemeClr val="accent2">
                      <a:lumMod val="50000"/>
                    </a:schemeClr>
                  </a:solidFill>
                </a:rPr>
                <a:t>MonitoraggioMFFO</a:t>
              </a:r>
              <a:r>
                <a:rPr lang="it-IT" sz="1400" dirty="0">
                  <a:solidFill>
                    <a:schemeClr val="accent2">
                      <a:lumMod val="50000"/>
                    </a:schemeClr>
                  </a:solidFill>
                </a:rPr>
                <a:t>, 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400" dirty="0">
                  <a:solidFill>
                    <a:schemeClr val="accent2">
                      <a:lumMod val="50000"/>
                    </a:schemeClr>
                  </a:solidFill>
                </a:rPr>
                <a:t>Monitoraggio Nidi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6" name="Figura a mano libera 5"/>
            <p:cNvSpPr/>
            <p:nvPr/>
          </p:nvSpPr>
          <p:spPr>
            <a:xfrm>
              <a:off x="2233380" y="4079800"/>
              <a:ext cx="2280973" cy="2725797"/>
            </a:xfrm>
            <a:custGeom>
              <a:avLst/>
              <a:gdLst>
                <a:gd name="connsiteX0" fmla="*/ 0 w 2281154"/>
                <a:gd name="connsiteY0" fmla="*/ 147767 h 1477670"/>
                <a:gd name="connsiteX1" fmla="*/ 147767 w 2281154"/>
                <a:gd name="connsiteY1" fmla="*/ 0 h 1477670"/>
                <a:gd name="connsiteX2" fmla="*/ 2133387 w 2281154"/>
                <a:gd name="connsiteY2" fmla="*/ 0 h 1477670"/>
                <a:gd name="connsiteX3" fmla="*/ 2281154 w 2281154"/>
                <a:gd name="connsiteY3" fmla="*/ 147767 h 1477670"/>
                <a:gd name="connsiteX4" fmla="*/ 2281154 w 2281154"/>
                <a:gd name="connsiteY4" fmla="*/ 1329903 h 1477670"/>
                <a:gd name="connsiteX5" fmla="*/ 2133387 w 2281154"/>
                <a:gd name="connsiteY5" fmla="*/ 1477670 h 1477670"/>
                <a:gd name="connsiteX6" fmla="*/ 147767 w 2281154"/>
                <a:gd name="connsiteY6" fmla="*/ 1477670 h 1477670"/>
                <a:gd name="connsiteX7" fmla="*/ 0 w 2281154"/>
                <a:gd name="connsiteY7" fmla="*/ 1329903 h 1477670"/>
                <a:gd name="connsiteX8" fmla="*/ 0 w 2281154"/>
                <a:gd name="connsiteY8" fmla="*/ 147767 h 147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477670">
                  <a:moveTo>
                    <a:pt x="0" y="147767"/>
                  </a:moveTo>
                  <a:cubicBezTo>
                    <a:pt x="0" y="66158"/>
                    <a:pt x="66158" y="0"/>
                    <a:pt x="147767" y="0"/>
                  </a:cubicBezTo>
                  <a:lnTo>
                    <a:pt x="2133387" y="0"/>
                  </a:lnTo>
                  <a:cubicBezTo>
                    <a:pt x="2214996" y="0"/>
                    <a:pt x="2281154" y="66158"/>
                    <a:pt x="2281154" y="147767"/>
                  </a:cubicBezTo>
                  <a:lnTo>
                    <a:pt x="2281154" y="1329903"/>
                  </a:lnTo>
                  <a:cubicBezTo>
                    <a:pt x="2281154" y="1411512"/>
                    <a:pt x="2214996" y="1477670"/>
                    <a:pt x="2133387" y="1477670"/>
                  </a:cubicBezTo>
                  <a:lnTo>
                    <a:pt x="147767" y="1477670"/>
                  </a:lnTo>
                  <a:cubicBezTo>
                    <a:pt x="66158" y="1477670"/>
                    <a:pt x="0" y="1411512"/>
                    <a:pt x="0" y="1329903"/>
                  </a:cubicBezTo>
                  <a:lnTo>
                    <a:pt x="0" y="14776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000" bIns="108000" spcCol="1270"/>
            <a:lstStyle/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Rilevazioni 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statistiche nazionali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 err="1">
                  <a:solidFill>
                    <a:schemeClr val="accent2">
                      <a:lumMod val="50000"/>
                    </a:schemeClr>
                  </a:solidFill>
                </a:rPr>
                <a:t>Org.Volontariato</a:t>
              </a: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, Coop sociali,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Fondazioni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 err="1">
                  <a:solidFill>
                    <a:schemeClr val="tx2"/>
                  </a:solidFill>
                </a:rPr>
                <a:t>Process</a:t>
              </a:r>
              <a:r>
                <a:rPr lang="it-IT" sz="1600" i="1" dirty="0">
                  <a:solidFill>
                    <a:schemeClr val="tx2"/>
                  </a:solidFill>
                </a:rPr>
                <a:t> </a:t>
              </a:r>
              <a:r>
                <a:rPr lang="it-IT" sz="1600" i="1" dirty="0" err="1">
                  <a:solidFill>
                    <a:schemeClr val="tx2"/>
                  </a:solidFill>
                </a:rPr>
                <a:t>produced</a:t>
              </a:r>
              <a:endParaRPr lang="it-IT" sz="1600" i="1" dirty="0">
                <a:solidFill>
                  <a:schemeClr val="tx2"/>
                </a:solidFill>
              </a:endParaRP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data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Albi regionali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terzo settore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endParaRPr lang="it-IT" sz="16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SI progetto professioni sociali</a:t>
              </a:r>
            </a:p>
          </p:txBody>
        </p:sp>
        <p:sp>
          <p:nvSpPr>
            <p:cNvPr id="7" name="Figura a mano libera 6"/>
            <p:cNvSpPr/>
            <p:nvPr/>
          </p:nvSpPr>
          <p:spPr>
            <a:xfrm>
              <a:off x="6326481" y="1494168"/>
              <a:ext cx="2282214" cy="2240991"/>
            </a:xfrm>
            <a:custGeom>
              <a:avLst/>
              <a:gdLst>
                <a:gd name="connsiteX0" fmla="*/ 0 w 2281154"/>
                <a:gd name="connsiteY0" fmla="*/ 179176 h 1791764"/>
                <a:gd name="connsiteX1" fmla="*/ 179176 w 2281154"/>
                <a:gd name="connsiteY1" fmla="*/ 0 h 1791764"/>
                <a:gd name="connsiteX2" fmla="*/ 2101978 w 2281154"/>
                <a:gd name="connsiteY2" fmla="*/ 0 h 1791764"/>
                <a:gd name="connsiteX3" fmla="*/ 2281154 w 2281154"/>
                <a:gd name="connsiteY3" fmla="*/ 179176 h 1791764"/>
                <a:gd name="connsiteX4" fmla="*/ 2281154 w 2281154"/>
                <a:gd name="connsiteY4" fmla="*/ 1612588 h 1791764"/>
                <a:gd name="connsiteX5" fmla="*/ 2101978 w 2281154"/>
                <a:gd name="connsiteY5" fmla="*/ 1791764 h 1791764"/>
                <a:gd name="connsiteX6" fmla="*/ 179176 w 2281154"/>
                <a:gd name="connsiteY6" fmla="*/ 1791764 h 1791764"/>
                <a:gd name="connsiteX7" fmla="*/ 0 w 2281154"/>
                <a:gd name="connsiteY7" fmla="*/ 1612588 h 1791764"/>
                <a:gd name="connsiteX8" fmla="*/ 0 w 2281154"/>
                <a:gd name="connsiteY8" fmla="*/ 179176 h 1791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791764">
                  <a:moveTo>
                    <a:pt x="0" y="179176"/>
                  </a:moveTo>
                  <a:cubicBezTo>
                    <a:pt x="0" y="80220"/>
                    <a:pt x="80220" y="0"/>
                    <a:pt x="179176" y="0"/>
                  </a:cubicBezTo>
                  <a:lnTo>
                    <a:pt x="2101978" y="0"/>
                  </a:lnTo>
                  <a:cubicBezTo>
                    <a:pt x="2200934" y="0"/>
                    <a:pt x="2281154" y="80220"/>
                    <a:pt x="2281154" y="179176"/>
                  </a:cubicBezTo>
                  <a:lnTo>
                    <a:pt x="2281154" y="1612588"/>
                  </a:lnTo>
                  <a:cubicBezTo>
                    <a:pt x="2281154" y="1711544"/>
                    <a:pt x="2200934" y="1791764"/>
                    <a:pt x="2101978" y="1791764"/>
                  </a:cubicBezTo>
                  <a:lnTo>
                    <a:pt x="179176" y="1791764"/>
                  </a:lnTo>
                  <a:cubicBezTo>
                    <a:pt x="80220" y="1791764"/>
                    <a:pt x="0" y="1711544"/>
                    <a:pt x="0" y="1612588"/>
                  </a:cubicBezTo>
                  <a:lnTo>
                    <a:pt x="0" y="179176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84666" tIns="100319" rIns="100318" bIns="548260" spcCol="1270"/>
            <a:lstStyle/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i="1" dirty="0" err="1">
                  <a:solidFill>
                    <a:schemeClr val="tx2"/>
                  </a:solidFill>
                </a:rPr>
                <a:t>Process</a:t>
              </a:r>
              <a:r>
                <a:rPr lang="it-IT" sz="1600" i="1" dirty="0">
                  <a:solidFill>
                    <a:schemeClr val="tx2"/>
                  </a:solidFill>
                </a:rPr>
                <a:t> </a:t>
              </a:r>
              <a:r>
                <a:rPr lang="it-IT" sz="1600" i="1" dirty="0" err="1">
                  <a:solidFill>
                    <a:schemeClr val="tx2"/>
                  </a:solidFill>
                </a:rPr>
                <a:t>produced</a:t>
              </a:r>
              <a:r>
                <a:rPr lang="it-IT" sz="1600" i="1" dirty="0">
                  <a:solidFill>
                    <a:schemeClr val="tx2"/>
                  </a:solidFill>
                </a:rPr>
                <a:t> data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Cartella sociale e sociosanitaria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Moduli SISS sull’utenza: SINA, SINBA, SIP</a:t>
              </a:r>
            </a:p>
          </p:txBody>
        </p:sp>
        <p:sp>
          <p:nvSpPr>
            <p:cNvPr id="8" name="Figura a mano libera 7"/>
            <p:cNvSpPr/>
            <p:nvPr/>
          </p:nvSpPr>
          <p:spPr>
            <a:xfrm>
              <a:off x="2211054" y="1494168"/>
              <a:ext cx="2102365" cy="2211309"/>
            </a:xfrm>
            <a:custGeom>
              <a:avLst/>
              <a:gdLst>
                <a:gd name="connsiteX0" fmla="*/ 0 w 2281154"/>
                <a:gd name="connsiteY0" fmla="*/ 174064 h 1740637"/>
                <a:gd name="connsiteX1" fmla="*/ 174064 w 2281154"/>
                <a:gd name="connsiteY1" fmla="*/ 0 h 1740637"/>
                <a:gd name="connsiteX2" fmla="*/ 2107090 w 2281154"/>
                <a:gd name="connsiteY2" fmla="*/ 0 h 1740637"/>
                <a:gd name="connsiteX3" fmla="*/ 2281154 w 2281154"/>
                <a:gd name="connsiteY3" fmla="*/ 174064 h 1740637"/>
                <a:gd name="connsiteX4" fmla="*/ 2281154 w 2281154"/>
                <a:gd name="connsiteY4" fmla="*/ 1566573 h 1740637"/>
                <a:gd name="connsiteX5" fmla="*/ 2107090 w 2281154"/>
                <a:gd name="connsiteY5" fmla="*/ 1740637 h 1740637"/>
                <a:gd name="connsiteX6" fmla="*/ 174064 w 2281154"/>
                <a:gd name="connsiteY6" fmla="*/ 1740637 h 1740637"/>
                <a:gd name="connsiteX7" fmla="*/ 0 w 2281154"/>
                <a:gd name="connsiteY7" fmla="*/ 1566573 h 1740637"/>
                <a:gd name="connsiteX8" fmla="*/ 0 w 2281154"/>
                <a:gd name="connsiteY8" fmla="*/ 174064 h 1740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740637">
                  <a:moveTo>
                    <a:pt x="0" y="174064"/>
                  </a:moveTo>
                  <a:cubicBezTo>
                    <a:pt x="0" y="77931"/>
                    <a:pt x="77931" y="0"/>
                    <a:pt x="174064" y="0"/>
                  </a:cubicBezTo>
                  <a:lnTo>
                    <a:pt x="2107090" y="0"/>
                  </a:lnTo>
                  <a:cubicBezTo>
                    <a:pt x="2203223" y="0"/>
                    <a:pt x="2281154" y="77931"/>
                    <a:pt x="2281154" y="174064"/>
                  </a:cubicBezTo>
                  <a:lnTo>
                    <a:pt x="2281154" y="1566573"/>
                  </a:lnTo>
                  <a:cubicBezTo>
                    <a:pt x="2281154" y="1662706"/>
                    <a:pt x="2203223" y="1740637"/>
                    <a:pt x="2107090" y="1740637"/>
                  </a:cubicBezTo>
                  <a:lnTo>
                    <a:pt x="174064" y="1740637"/>
                  </a:lnTo>
                  <a:cubicBezTo>
                    <a:pt x="77931" y="1740637"/>
                    <a:pt x="0" y="1662706"/>
                    <a:pt x="0" y="1566573"/>
                  </a:cubicBezTo>
                  <a:lnTo>
                    <a:pt x="0" y="17406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000" bIns="108000" spcCol="1270"/>
            <a:lstStyle/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i="1" dirty="0" err="1">
                  <a:solidFill>
                    <a:schemeClr val="tx2"/>
                  </a:solidFill>
                </a:rPr>
                <a:t>Survey</a:t>
              </a:r>
              <a:r>
                <a:rPr lang="it-IT" sz="1600" i="1" dirty="0">
                  <a:solidFill>
                    <a:schemeClr val="tx2"/>
                  </a:solidFill>
                </a:rPr>
                <a:t> nazionali di popolazione su 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Struttura demografica e familiare, Condizioni economiche e stili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di vita, Istruzione,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Occupazione,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Stato di salute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endParaRPr lang="it-IT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9" name="Figura a mano libera 8"/>
            <p:cNvSpPr/>
            <p:nvPr/>
          </p:nvSpPr>
          <p:spPr>
            <a:xfrm>
              <a:off x="3536970" y="1964133"/>
              <a:ext cx="1354444" cy="2015078"/>
            </a:xfrm>
            <a:custGeom>
              <a:avLst/>
              <a:gdLst>
                <a:gd name="connsiteX0" fmla="*/ 0 w 1354883"/>
                <a:gd name="connsiteY0" fmla="*/ 1430003 h 1430003"/>
                <a:gd name="connsiteX1" fmla="*/ 1354883 w 1354883"/>
                <a:gd name="connsiteY1" fmla="*/ 0 h 1430003"/>
                <a:gd name="connsiteX2" fmla="*/ 1354883 w 1354883"/>
                <a:gd name="connsiteY2" fmla="*/ 1430003 h 1430003"/>
                <a:gd name="connsiteX3" fmla="*/ 0 w 1354883"/>
                <a:gd name="connsiteY3" fmla="*/ 1430003 h 14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883" h="1430003">
                  <a:moveTo>
                    <a:pt x="0" y="1430003"/>
                  </a:moveTo>
                  <a:cubicBezTo>
                    <a:pt x="0" y="640234"/>
                    <a:pt x="606602" y="0"/>
                    <a:pt x="1354883" y="0"/>
                  </a:cubicBezTo>
                  <a:lnTo>
                    <a:pt x="1354883" y="1430003"/>
                  </a:lnTo>
                  <a:lnTo>
                    <a:pt x="0" y="14300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0800" tIns="518406" rIns="99568" bIns="9956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Bisogni e fenomeni  sociali</a:t>
              </a:r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5597165" y="1964133"/>
              <a:ext cx="1354444" cy="1998588"/>
            </a:xfrm>
            <a:custGeom>
              <a:avLst/>
              <a:gdLst>
                <a:gd name="connsiteX0" fmla="*/ 0 w 1430003"/>
                <a:gd name="connsiteY0" fmla="*/ 1354883 h 1354883"/>
                <a:gd name="connsiteX1" fmla="*/ 1430003 w 1430003"/>
                <a:gd name="connsiteY1" fmla="*/ 0 h 1354883"/>
                <a:gd name="connsiteX2" fmla="*/ 1430003 w 1430003"/>
                <a:gd name="connsiteY2" fmla="*/ 1354883 h 1354883"/>
                <a:gd name="connsiteX3" fmla="*/ 0 w 1430003"/>
                <a:gd name="connsiteY3" fmla="*/ 1354883 h 135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0003" h="1354883">
                  <a:moveTo>
                    <a:pt x="0" y="0"/>
                  </a:moveTo>
                  <a:cubicBezTo>
                    <a:pt x="789769" y="0"/>
                    <a:pt x="1430003" y="606602"/>
                    <a:pt x="1430003" y="1354883"/>
                  </a:cubicBezTo>
                  <a:lnTo>
                    <a:pt x="0" y="13548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9568" tIns="518406" rIns="100800" bIns="9956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Domanda sociale</a:t>
              </a:r>
            </a:p>
          </p:txBody>
        </p:sp>
        <p:sp>
          <p:nvSpPr>
            <p:cNvPr id="11" name="Figura a mano libera 10"/>
            <p:cNvSpPr/>
            <p:nvPr/>
          </p:nvSpPr>
          <p:spPr>
            <a:xfrm>
              <a:off x="5519023" y="3979211"/>
              <a:ext cx="1432586" cy="2003536"/>
            </a:xfrm>
            <a:custGeom>
              <a:avLst/>
              <a:gdLst>
                <a:gd name="connsiteX0" fmla="*/ 0 w 1354883"/>
                <a:gd name="connsiteY0" fmla="*/ 1430003 h 1430003"/>
                <a:gd name="connsiteX1" fmla="*/ 1354883 w 1354883"/>
                <a:gd name="connsiteY1" fmla="*/ 0 h 1430003"/>
                <a:gd name="connsiteX2" fmla="*/ 1354883 w 1354883"/>
                <a:gd name="connsiteY2" fmla="*/ 1430003 h 1430003"/>
                <a:gd name="connsiteX3" fmla="*/ 0 w 1354883"/>
                <a:gd name="connsiteY3" fmla="*/ 1430003 h 14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883" h="1430003">
                  <a:moveTo>
                    <a:pt x="1354883" y="0"/>
                  </a:moveTo>
                  <a:cubicBezTo>
                    <a:pt x="1354883" y="789769"/>
                    <a:pt x="748281" y="1430003"/>
                    <a:pt x="0" y="1430003"/>
                  </a:cubicBezTo>
                  <a:lnTo>
                    <a:pt x="0" y="0"/>
                  </a:lnTo>
                  <a:lnTo>
                    <a:pt x="1354883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9568" tIns="99569" rIns="496404" bIns="518406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Offerta sociale</a:t>
              </a:r>
            </a:p>
          </p:txBody>
        </p:sp>
        <p:sp>
          <p:nvSpPr>
            <p:cNvPr id="12" name="Figura a mano libera 11"/>
            <p:cNvSpPr/>
            <p:nvPr/>
          </p:nvSpPr>
          <p:spPr>
            <a:xfrm>
              <a:off x="3536970" y="3962721"/>
              <a:ext cx="1376770" cy="2020026"/>
            </a:xfrm>
            <a:custGeom>
              <a:avLst/>
              <a:gdLst>
                <a:gd name="connsiteX0" fmla="*/ 0 w 1430003"/>
                <a:gd name="connsiteY0" fmla="*/ 1354883 h 1354883"/>
                <a:gd name="connsiteX1" fmla="*/ 1430003 w 1430003"/>
                <a:gd name="connsiteY1" fmla="*/ 0 h 1354883"/>
                <a:gd name="connsiteX2" fmla="*/ 1430003 w 1430003"/>
                <a:gd name="connsiteY2" fmla="*/ 1354883 h 1354883"/>
                <a:gd name="connsiteX3" fmla="*/ 0 w 1430003"/>
                <a:gd name="connsiteY3" fmla="*/ 1354883 h 135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0003" h="1354883">
                  <a:moveTo>
                    <a:pt x="1430003" y="1354883"/>
                  </a:moveTo>
                  <a:cubicBezTo>
                    <a:pt x="640234" y="1354883"/>
                    <a:pt x="0" y="748281"/>
                    <a:pt x="0" y="0"/>
                  </a:cubicBezTo>
                  <a:lnTo>
                    <a:pt x="1430003" y="0"/>
                  </a:lnTo>
                  <a:lnTo>
                    <a:pt x="1430003" y="1354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96404" tIns="99568" rIns="99567" bIns="518406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Attori sociali</a:t>
              </a:r>
            </a:p>
          </p:txBody>
        </p:sp>
      </p:grpSp>
      <p:sp>
        <p:nvSpPr>
          <p:cNvPr id="3" name="CasellaDiTesto 2"/>
          <p:cNvSpPr txBox="1"/>
          <p:nvPr/>
        </p:nvSpPr>
        <p:spPr>
          <a:xfrm>
            <a:off x="4127259" y="1937738"/>
            <a:ext cx="921406" cy="38675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2"/>
                </a:solidFill>
              </a:rPr>
              <a:t>NOMENCLATORE INTERVENTI E SERVIZI SOCIALI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1262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971800" y="792163"/>
            <a:ext cx="5715000" cy="5578475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>
                <a:solidFill>
                  <a:schemeClr val="tx2"/>
                </a:solidFill>
              </a:rPr>
              <a:t>Nomenclatore Interregionale dei servizi e interventi sociali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200" i="1" dirty="0" smtClean="0">
                <a:solidFill>
                  <a:schemeClr val="tx2"/>
                </a:solidFill>
              </a:rPr>
              <a:t>Versione base del 2009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900" dirty="0" smtClean="0"/>
              <a:t>raccordata con tutte le nomenclature regionali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900" dirty="0" smtClean="0"/>
              <a:t>recepita all’interno della rilevazione  sulla spesa sociale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200" i="1" dirty="0" smtClean="0">
                <a:solidFill>
                  <a:schemeClr val="tx2"/>
                </a:solidFill>
              </a:rPr>
              <a:t>Versione aggiornata 2013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900" dirty="0"/>
              <a:t>frutto di un progetto condiviso tra CISIS, Coordinamento Interregionale Politiche Sociali e MLPS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900" dirty="0"/>
              <a:t>contiene la mappatura delle voci sui </a:t>
            </a:r>
            <a:r>
              <a:rPr lang="it-IT" sz="1900" dirty="0" err="1"/>
              <a:t>macrolivelli</a:t>
            </a:r>
            <a:r>
              <a:rPr lang="it-IT" sz="1900" dirty="0"/>
              <a:t> e obiettivi di servizio, recepiti nel DM sul monitoraggio del FPS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900" dirty="0" smtClean="0"/>
              <a:t>recepita nella classificazione utilizzata per la rilevazione sui servizi residenziali dal 2013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900" dirty="0" smtClean="0"/>
              <a:t>recepita nella rilevazione sulla spesa sociale dei Comuni dal 2014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28675" name="Segnaposto testo 4"/>
          <p:cNvSpPr>
            <a:spLocks noGrp="1"/>
          </p:cNvSpPr>
          <p:nvPr>
            <p:ph type="body" sz="half" idx="2"/>
          </p:nvPr>
        </p:nvSpPr>
        <p:spPr>
          <a:xfrm>
            <a:off x="457200" y="2130425"/>
            <a:ext cx="2139950" cy="4243388"/>
          </a:xfrm>
        </p:spPr>
        <p:txBody>
          <a:bodyPr/>
          <a:lstStyle/>
          <a:p>
            <a:pPr eaLnBrk="1" hangingPunct="1"/>
            <a:r>
              <a:rPr lang="it-IT" smtClean="0"/>
              <a:t>Il Nomenclatore, un catalogo codificato dell’offerta, è stato il fattore propulsivo per una crescita coordinata dell’informazione sui servizi e per consentire comparazioni affidabili e coerenti di dati sui sistemi regionali. Sulla base di esso è cresciuta la riflessione sul Livelli e Macro-obiettivi di servizio. </a:t>
            </a:r>
          </a:p>
          <a:p>
            <a:pPr eaLnBrk="1" hangingPunct="1"/>
            <a:endParaRPr lang="it-IT" b="1" u="sng" smtClean="0">
              <a:solidFill>
                <a:schemeClr val="accent1"/>
              </a:solidFill>
            </a:endParaRPr>
          </a:p>
          <a:p>
            <a:pPr eaLnBrk="1" hangingPunct="1"/>
            <a:endParaRPr lang="it-IT" b="1" u="sng" smtClean="0">
              <a:solidFill>
                <a:schemeClr val="accent1"/>
              </a:solidFill>
            </a:endParaRPr>
          </a:p>
          <a:p>
            <a:pPr eaLnBrk="1" hangingPunct="1"/>
            <a:r>
              <a:rPr lang="it-IT" b="1" u="sng" smtClean="0">
                <a:solidFill>
                  <a:schemeClr val="accent1"/>
                </a:solidFill>
              </a:rPr>
              <a:t>http://www.cisis.it/progetti.php?grId=4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/>
              <a:t>L’ adozione del Nomenclatore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539750" y="1600200"/>
          <a:ext cx="8147050" cy="319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893"/>
                <a:gridCol w="1163893"/>
                <a:gridCol w="1163893"/>
                <a:gridCol w="1163893"/>
                <a:gridCol w="1163893"/>
                <a:gridCol w="1163893"/>
                <a:gridCol w="1163893"/>
              </a:tblGrid>
              <a:tr h="370840">
                <a:tc row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OFFERTA</a:t>
                      </a:r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Monitoraggio FNPS</a:t>
                      </a:r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Rilevazione servizi e interventi sociali Comuni singoli</a:t>
                      </a:r>
                      <a:r>
                        <a:rPr lang="it-IT" sz="1400" baseline="0" dirty="0" smtClean="0"/>
                        <a:t> e associati (spesa degli enti, compartecipazioni, utenti, forme associative)</a:t>
                      </a:r>
                      <a:endParaRPr lang="it-IT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Nomenclatore Interregionale</a:t>
                      </a:r>
                      <a:r>
                        <a:rPr lang="it-IT" baseline="0" dirty="0" smtClean="0"/>
                        <a:t> Servizi e interventi Sociali</a:t>
                      </a:r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929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aseline="0" dirty="0" smtClean="0"/>
                        <a:t>Rilevazioni sulle unità di offerta</a:t>
                      </a:r>
                      <a:endParaRPr lang="it-IT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Monitoraggio CNDA Piano Straordinario Nidi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Monitoraggio</a:t>
                      </a:r>
                      <a:r>
                        <a:rPr lang="it-IT" sz="1200" baseline="0" dirty="0" smtClean="0"/>
                        <a:t> CNDA Minori Fuori Famiglia d’origine</a:t>
                      </a:r>
                      <a:endParaRPr lang="it-IT" sz="12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aseline="0" dirty="0" smtClean="0"/>
                        <a:t>di servizi residenziali pubbliche e private</a:t>
                      </a:r>
                      <a:endParaRPr lang="it-IT" sz="1200" dirty="0" smtClean="0"/>
                    </a:p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di servizi socio-educativi</a:t>
                      </a:r>
                      <a:r>
                        <a:rPr lang="it-IT" sz="1200" baseline="0" dirty="0" smtClean="0"/>
                        <a:t> prima infanzia</a:t>
                      </a:r>
                      <a:endParaRPr lang="it-IT" sz="1200" dirty="0" smtClean="0"/>
                    </a:p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Segnaposto contenuto 6"/>
          <p:cNvGraphicFramePr>
            <a:graphicFrameLocks/>
          </p:cNvGraphicFramePr>
          <p:nvPr/>
        </p:nvGraphicFramePr>
        <p:xfrm>
          <a:off x="539750" y="5084763"/>
          <a:ext cx="8218488" cy="1711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922"/>
                <a:gridCol w="3009706"/>
                <a:gridCol w="2054814"/>
                <a:gridCol w="2054814"/>
              </a:tblGrid>
              <a:tr h="272385"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DOMANDA</a:t>
                      </a:r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Cartella sociale</a:t>
                      </a:r>
                      <a:r>
                        <a:rPr lang="it-IT" sz="1400" b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regionale</a:t>
                      </a:r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72385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Nomenclatore Interregionale Servizi e interventi Sociali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26862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Casellario delle prestazioni sociali</a:t>
                      </a:r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71352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aseline="0" dirty="0" smtClean="0"/>
                        <a:t>SINA</a:t>
                      </a:r>
                      <a:endParaRPr lang="it-IT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SINBA</a:t>
                      </a:r>
                      <a:endParaRPr lang="it-IT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SIP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620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Offerta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971800" y="792163"/>
            <a:ext cx="5715000" cy="557847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200" dirty="0" smtClean="0">
                <a:solidFill>
                  <a:schemeClr val="tx2"/>
                </a:solidFill>
              </a:rPr>
              <a:t>Rilevazione sugli interventi e servizi sociali dei Comuni singoli e associati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i="1" dirty="0" smtClean="0"/>
              <a:t>Programma Statistico Nazionale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i="1" dirty="0" smtClean="0"/>
              <a:t>ISTAT, Ministero Politiche Sociali, Ragioneria Generale dello Stato, Regioni: organo intermedio di rilevazione </a:t>
            </a:r>
            <a:r>
              <a:rPr lang="it-IT" sz="1800" i="1" dirty="0"/>
              <a:t> </a:t>
            </a:r>
            <a:r>
              <a:rPr lang="it-IT" sz="1800" i="1" dirty="0" smtClean="0"/>
              <a:t>a geografia variabile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dirty="0" smtClean="0"/>
              <a:t>La </a:t>
            </a:r>
            <a:r>
              <a:rPr lang="it-IT" sz="1800" dirty="0"/>
              <a:t>configurazione concordata per la titolarità dei dati: essi assolvono il duplice obiettivo di DATI PER IL SISTAN e DATI PER IL SISTEMA INFORMATIVO REGIONALE.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dirty="0" smtClean="0"/>
              <a:t>Servizi </a:t>
            </a:r>
            <a:r>
              <a:rPr lang="it-IT" sz="1800" dirty="0"/>
              <a:t>classificati in base al Nomenclatore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dirty="0" smtClean="0"/>
              <a:t>Dal </a:t>
            </a:r>
            <a:r>
              <a:rPr lang="it-IT" sz="1800" dirty="0"/>
              <a:t>2012 </a:t>
            </a:r>
            <a:r>
              <a:rPr lang="it-IT" sz="1800" dirty="0" smtClean="0"/>
              <a:t>ampliata con una sezione </a:t>
            </a:r>
            <a:r>
              <a:rPr lang="it-IT" sz="1800" dirty="0"/>
              <a:t>di approfondimento </a:t>
            </a:r>
            <a:r>
              <a:rPr lang="it-IT" sz="1800" dirty="0" smtClean="0"/>
              <a:t>su </a:t>
            </a:r>
            <a:r>
              <a:rPr lang="it-IT" sz="1800" dirty="0"/>
              <a:t>SERVIZI SOCIO-EDUCATIVI PRIMA </a:t>
            </a:r>
            <a:r>
              <a:rPr lang="it-IT" sz="1800" dirty="0" smtClean="0"/>
              <a:t>INFANZIA COMUNALI : </a:t>
            </a:r>
            <a:r>
              <a:rPr lang="it-IT" sz="1800" dirty="0"/>
              <a:t>rappresenta il quadro comunale di </a:t>
            </a:r>
            <a:r>
              <a:rPr lang="it-IT" sz="1800" dirty="0" smtClean="0"/>
              <a:t>riferimento per la rilevazione sulle unità di offerta che è in via di sviluppo</a:t>
            </a:r>
            <a:endParaRPr lang="it-IT" sz="18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457200" y="1557338"/>
            <a:ext cx="2139950" cy="4816475"/>
          </a:xfrm>
        </p:spPr>
        <p:txBody>
          <a:bodyPr lIns="0" rtlCol="0">
            <a:normAutofit fontScale="92500" lnSpcReduction="10000"/>
          </a:bodyPr>
          <a:lstStyle/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/>
              <a:t>REGIONI CHE RACCOLGONO DIRETTAMENTE I DATI CON PROPRI STRUMENTI E PROCESSI DI RILEVAZIONE</a:t>
            </a:r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/>
              <a:t>(Piemonte e Marche)</a:t>
            </a:r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/>
              <a:t>REGIONI CHE RACCOGLONO I DATI TRAMITE L’APPLICATIVO WEB ISTAT E SVOLGONO AZIONI DI SUPPORTO</a:t>
            </a:r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/>
              <a:t>(Lombardia, Veneto, Friuli - Venezia Giulia, Liguria, Emilia - Romagna, Toscana, Umbria, Puglia, Basilicata, Sicilia, Provincia Autonoma di Trento)</a:t>
            </a:r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/>
              <a:t>REGIONI </a:t>
            </a:r>
            <a:r>
              <a:rPr lang="it-IT" sz="1300" dirty="0" smtClean="0"/>
              <a:t>IN </a:t>
            </a:r>
            <a:r>
              <a:rPr lang="it-IT" sz="1300" dirty="0"/>
              <a:t>CUI L’ISTAT RACCOGLIE DIRETTAMENTE I DATI</a:t>
            </a:r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/>
              <a:t>(Valle d’Aosta, Provincia Autonoma di Bolzano, Lazio, Abruzzo, Molise, Campania, Calabria, Sardegna</a:t>
            </a:r>
            <a:r>
              <a:rPr lang="it-IT" sz="1300" dirty="0" smtClean="0"/>
              <a:t>)</a:t>
            </a:r>
            <a:endParaRPr lang="it-IT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620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Offerta</a:t>
            </a:r>
            <a:endParaRPr lang="it-IT" dirty="0"/>
          </a:p>
        </p:txBody>
      </p:sp>
      <p:sp>
        <p:nvSpPr>
          <p:cNvPr id="32770" name="Segnaposto contenuto 3"/>
          <p:cNvSpPr>
            <a:spLocks noGrp="1"/>
          </p:cNvSpPr>
          <p:nvPr>
            <p:ph idx="1"/>
          </p:nvPr>
        </p:nvSpPr>
        <p:spPr>
          <a:xfrm>
            <a:off x="2971800" y="792163"/>
            <a:ext cx="5715000" cy="55784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sz="2200" smtClean="0">
                <a:solidFill>
                  <a:schemeClr val="tx2"/>
                </a:solidFill>
              </a:rPr>
              <a:t>Rilevazione sui servizi residenziali socio-assistenziali e socio-sanitari</a:t>
            </a:r>
          </a:p>
          <a:p>
            <a:pPr marL="0" indent="0" eaLnBrk="1" hangingPunct="1">
              <a:buFont typeface="Arial" charset="0"/>
              <a:buNone/>
            </a:pPr>
            <a:endParaRPr lang="it-IT" sz="1700" smtClean="0"/>
          </a:p>
          <a:p>
            <a:pPr marL="0" indent="0" eaLnBrk="1" hangingPunct="1">
              <a:buFont typeface="Arial" charset="0"/>
              <a:buNone/>
            </a:pPr>
            <a:r>
              <a:rPr lang="it-IT" sz="1800" i="1" smtClean="0"/>
              <a:t>Programma Statistico Nazionale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1800" i="1" smtClean="0"/>
              <a:t>ISTAT, Regioni: organo intermedio di rilevazione  a geografia variabile</a:t>
            </a:r>
          </a:p>
          <a:p>
            <a:pPr marL="0" indent="0" eaLnBrk="1" hangingPunct="1">
              <a:buFont typeface="Arial" charset="0"/>
              <a:buNone/>
            </a:pPr>
            <a:endParaRPr lang="it-IT" sz="1800" smtClean="0"/>
          </a:p>
          <a:p>
            <a:pPr marL="0" indent="0" eaLnBrk="1" hangingPunct="1">
              <a:buFont typeface="Arial" charset="0"/>
              <a:buNone/>
            </a:pPr>
            <a:r>
              <a:rPr lang="it-IT" sz="1800" smtClean="0"/>
              <a:t>Servizi classificati in base al Nomenclatore aggiornato</a:t>
            </a:r>
          </a:p>
          <a:p>
            <a:pPr marL="0" indent="0" eaLnBrk="1" hangingPunct="1">
              <a:buFont typeface="Arial" charset="0"/>
              <a:buNone/>
            </a:pPr>
            <a:endParaRPr lang="it-IT" sz="1800" smtClean="0"/>
          </a:p>
          <a:p>
            <a:pPr marL="0" indent="0" eaLnBrk="1" hangingPunct="1">
              <a:buFont typeface="Arial" charset="0"/>
              <a:buNone/>
            </a:pPr>
            <a:r>
              <a:rPr lang="it-IT" sz="1800" smtClean="0"/>
              <a:t>Lista delle unità di rilevazione deriva dalle Anagrafi regionali dei servizi</a:t>
            </a:r>
          </a:p>
          <a:p>
            <a:pPr marL="0" indent="0" eaLnBrk="1" hangingPunct="1">
              <a:buFont typeface="Arial" charset="0"/>
              <a:buNone/>
            </a:pPr>
            <a:endParaRPr lang="it-IT" sz="1800" smtClean="0"/>
          </a:p>
          <a:p>
            <a:pPr marL="0" indent="0" eaLnBrk="1" hangingPunct="1">
              <a:buFont typeface="Arial" charset="0"/>
              <a:buNone/>
            </a:pPr>
            <a:r>
              <a:rPr lang="it-IT" sz="1800" smtClean="0"/>
              <a:t>Contiene dati utili al Monitoraggio MFFO/parte servizi residenziali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457200" y="1484313"/>
            <a:ext cx="2139950" cy="4889500"/>
          </a:xfrm>
        </p:spPr>
        <p:txBody>
          <a:bodyPr rtlCol="0">
            <a:normAutofit fontScale="92500" lnSpcReduction="10000"/>
          </a:bodyPr>
          <a:lstStyle/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 smtClean="0"/>
              <a:t>REGIONI </a:t>
            </a:r>
            <a:r>
              <a:rPr lang="it-IT" sz="1300" dirty="0"/>
              <a:t>CHE RACCOLGONO DIRETTAMENTE I DATI CON PROPRI STRUMENTI E PROCESSI DI RILEVAZIONE</a:t>
            </a:r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/>
              <a:t>(</a:t>
            </a:r>
            <a:r>
              <a:rPr lang="it-IT" sz="1300" dirty="0" smtClean="0"/>
              <a:t>Piemonte, Basilicata</a:t>
            </a:r>
            <a:endParaRPr lang="it-IT" sz="1300" dirty="0"/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 smtClean="0"/>
              <a:t>Marche, Bolzano</a:t>
            </a:r>
            <a:endParaRPr lang="it-IT" sz="1300" dirty="0"/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/>
              <a:t>Emilia-Romagna</a:t>
            </a:r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/>
              <a:t>Valle </a:t>
            </a:r>
            <a:r>
              <a:rPr lang="it-IT" sz="1300" dirty="0" smtClean="0"/>
              <a:t>d'Aosta)</a:t>
            </a:r>
            <a:endParaRPr lang="it-IT" sz="1300" dirty="0"/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/>
              <a:t>REGIONI CHE RACCOGLONO I DATI TRAMITE L’APPLICATIVO WEB ISTAT E SVOLGONO AZIONI DI SUPPORTO</a:t>
            </a:r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/>
              <a:t>(</a:t>
            </a:r>
            <a:r>
              <a:rPr lang="it-IT" sz="1300" dirty="0" smtClean="0"/>
              <a:t>Lombardia, Veneto</a:t>
            </a:r>
            <a:endParaRPr lang="it-IT" sz="1300" dirty="0"/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/>
              <a:t>Friuli-Venezia </a:t>
            </a:r>
            <a:r>
              <a:rPr lang="it-IT" sz="1300" dirty="0" smtClean="0"/>
              <a:t>Giulia, Trento, Umbria, Abruzzo, Liguria)</a:t>
            </a:r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/>
              <a:t>REGIONI IN CUI L’ISTAT RACCOGLIE DIRETTAMENTE I DATI</a:t>
            </a:r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300" dirty="0" smtClean="0"/>
              <a:t>Lazio, Campania, Puglia, Calabria, Sardegna, Toscana, Molise, Sicilia)</a:t>
            </a:r>
            <a:endParaRPr lang="it-IT" sz="1300" dirty="0"/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300" dirty="0" smtClean="0"/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300" dirty="0"/>
          </a:p>
          <a:p>
            <a:pPr marL="274320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Offerta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971800" y="792163"/>
            <a:ext cx="5715000" cy="557847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200" dirty="0">
                <a:solidFill>
                  <a:schemeClr val="tx2"/>
                </a:solidFill>
              </a:rPr>
              <a:t>Servizi socio-educativi prima </a:t>
            </a:r>
            <a:r>
              <a:rPr lang="it-IT" sz="2200" dirty="0" smtClean="0">
                <a:solidFill>
                  <a:schemeClr val="tx2"/>
                </a:solidFill>
              </a:rPr>
              <a:t>infanzia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22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dirty="0" smtClean="0"/>
              <a:t>2007-2010: Studio progettuale PSN promosso da Regioni Marche, Emilia Romagna, Liguria e ISTAT sulla fattibilità di una rilevazione coordinata tra regioni e, in prospettiva nazionale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600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dirty="0" smtClean="0"/>
              <a:t>Rilevazioni statistiche regionali: P.A. Trento (PSN), Emilia Romagna, Toscana, Marche (PSN), Basilicata, Puglia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600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dirty="0"/>
              <a:t>Monitoraggio </a:t>
            </a:r>
            <a:r>
              <a:rPr lang="it-IT" sz="1600" dirty="0" smtClean="0"/>
              <a:t>Piano Straordinario Servizi Infanzia - CNDA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600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dirty="0" smtClean="0"/>
              <a:t>2012: SINSE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/>
              <a:t>Mattone del SISS e inserito nel PSN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/>
              <a:t>Ministero Politiche Sociali, ISTAT,  Dipartimento Famiglia della Presidenza del Consiglio dei Ministri, Regioni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/>
              <a:t>Unità di offerta pubbliche e private, classificate come da Nomenclatore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/>
              <a:t>Set minimo di dati condiviso Regioni e, livello centrale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/>
              <a:t>Integrazione con fonti regionali esistenti, con rilevazione spesa sociale dei Comuni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34819" name="Segnaposto testo 4"/>
          <p:cNvSpPr>
            <a:spLocks noGrp="1"/>
          </p:cNvSpPr>
          <p:nvPr>
            <p:ph type="body" sz="half" idx="2"/>
          </p:nvPr>
        </p:nvSpPr>
        <p:spPr>
          <a:xfrm>
            <a:off x="457200" y="1341438"/>
            <a:ext cx="2139950" cy="5032375"/>
          </a:xfrm>
        </p:spPr>
        <p:txBody>
          <a:bodyPr/>
          <a:lstStyle/>
          <a:p>
            <a:pPr marL="273050" lvl="1" eaLnBrk="1" hangingPunct="1"/>
            <a:endParaRPr lang="it-IT" sz="1300" smtClean="0"/>
          </a:p>
          <a:p>
            <a:pPr marL="273050" lvl="1" eaLnBrk="1" hangingPunct="1"/>
            <a:r>
              <a:rPr lang="it-IT" sz="1300" smtClean="0"/>
              <a:t>ALCUNE REGIONI DISPONGONO DI PROPRI SISTEMI INFORMATIVI E STATISTICI, ALTRE</a:t>
            </a:r>
          </a:p>
          <a:p>
            <a:pPr marL="273050" lvl="1" eaLnBrk="1" hangingPunct="1"/>
            <a:r>
              <a:rPr lang="it-IT" sz="1300" smtClean="0"/>
              <a:t>REGIONI AVVIANO, NELL’AMBITO DEL SINSE, LO SVILUPPO DEL MODULO SISTEMA INFORMATIVO SUI SERVIZI PRIMA INFANZIA NELL’AMBITO DEL PROPRIO SISTEMA INFORMATIVO SOCIALE, COMUNQUE GOVERNANDO LA RACCOLTA DATI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 smtClean="0"/>
              <a:t>SI regionali: contenuti informativi comuni/attori sociali</a:t>
            </a:r>
            <a:endParaRPr lang="it-IT" sz="2800" dirty="0"/>
          </a:p>
        </p:txBody>
      </p:sp>
      <p:grpSp>
        <p:nvGrpSpPr>
          <p:cNvPr id="35842" name="Gruppo 3"/>
          <p:cNvGrpSpPr>
            <a:grpSpLocks/>
          </p:cNvGrpSpPr>
          <p:nvPr/>
        </p:nvGrpSpPr>
        <p:grpSpPr bwMode="auto">
          <a:xfrm>
            <a:off x="715963" y="1938338"/>
            <a:ext cx="8213725" cy="4829175"/>
            <a:chOff x="2211054" y="1964763"/>
            <a:chExt cx="6417486" cy="5017278"/>
          </a:xfrm>
        </p:grpSpPr>
        <p:sp>
          <p:nvSpPr>
            <p:cNvPr id="5" name="Figura a mano libera 4"/>
            <p:cNvSpPr/>
            <p:nvPr/>
          </p:nvSpPr>
          <p:spPr>
            <a:xfrm>
              <a:off x="6315317" y="4178171"/>
              <a:ext cx="2313223" cy="2803870"/>
            </a:xfrm>
            <a:custGeom>
              <a:avLst/>
              <a:gdLst>
                <a:gd name="connsiteX0" fmla="*/ 0 w 2312953"/>
                <a:gd name="connsiteY0" fmla="*/ 231295 h 3248954"/>
                <a:gd name="connsiteX1" fmla="*/ 231295 w 2312953"/>
                <a:gd name="connsiteY1" fmla="*/ 0 h 3248954"/>
                <a:gd name="connsiteX2" fmla="*/ 2081658 w 2312953"/>
                <a:gd name="connsiteY2" fmla="*/ 0 h 3248954"/>
                <a:gd name="connsiteX3" fmla="*/ 2312953 w 2312953"/>
                <a:gd name="connsiteY3" fmla="*/ 231295 h 3248954"/>
                <a:gd name="connsiteX4" fmla="*/ 2312953 w 2312953"/>
                <a:gd name="connsiteY4" fmla="*/ 3017659 h 3248954"/>
                <a:gd name="connsiteX5" fmla="*/ 2081658 w 2312953"/>
                <a:gd name="connsiteY5" fmla="*/ 3248954 h 3248954"/>
                <a:gd name="connsiteX6" fmla="*/ 231295 w 2312953"/>
                <a:gd name="connsiteY6" fmla="*/ 3248954 h 3248954"/>
                <a:gd name="connsiteX7" fmla="*/ 0 w 2312953"/>
                <a:gd name="connsiteY7" fmla="*/ 3017659 h 3248954"/>
                <a:gd name="connsiteX8" fmla="*/ 0 w 2312953"/>
                <a:gd name="connsiteY8" fmla="*/ 231295 h 324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2953" h="3248954">
                  <a:moveTo>
                    <a:pt x="0" y="231295"/>
                  </a:moveTo>
                  <a:cubicBezTo>
                    <a:pt x="0" y="103554"/>
                    <a:pt x="103554" y="0"/>
                    <a:pt x="231295" y="0"/>
                  </a:cubicBezTo>
                  <a:lnTo>
                    <a:pt x="2081658" y="0"/>
                  </a:lnTo>
                  <a:cubicBezTo>
                    <a:pt x="2209399" y="0"/>
                    <a:pt x="2312953" y="103554"/>
                    <a:pt x="2312953" y="231295"/>
                  </a:cubicBezTo>
                  <a:lnTo>
                    <a:pt x="2312953" y="3017659"/>
                  </a:lnTo>
                  <a:cubicBezTo>
                    <a:pt x="2312953" y="3145400"/>
                    <a:pt x="2209399" y="3248954"/>
                    <a:pt x="2081658" y="3248954"/>
                  </a:cubicBezTo>
                  <a:lnTo>
                    <a:pt x="231295" y="3248954"/>
                  </a:lnTo>
                  <a:cubicBezTo>
                    <a:pt x="103554" y="3248954"/>
                    <a:pt x="0" y="3145400"/>
                    <a:pt x="0" y="3017659"/>
                  </a:cubicBezTo>
                  <a:lnTo>
                    <a:pt x="0" y="23129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381" bIns="108380" spcCol="1270"/>
            <a:lstStyle/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                </a:t>
              </a:r>
              <a:r>
                <a:rPr lang="it-IT" sz="1600" i="1" dirty="0">
                  <a:solidFill>
                    <a:schemeClr val="bg1">
                      <a:lumMod val="75000"/>
                    </a:schemeClr>
                  </a:solidFill>
                </a:rPr>
                <a:t>Rilevazioni statistiche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             Interventi,  servizi e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buFontTx/>
                <a:buChar char="••"/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           spesa dei Comuni s.a.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       Servizi residenziali 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socioass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e 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sociosan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pu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/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pr</a:t>
              </a: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SINSE Servizi prima infanzia 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pu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/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pr</a:t>
              </a: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Monitoraggio FNPS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MonitoraggioMFFO</a:t>
              </a: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Monitoraggio Nidi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</a:p>
          </p:txBody>
        </p:sp>
        <p:sp>
          <p:nvSpPr>
            <p:cNvPr id="6" name="Figura a mano libera 5"/>
            <p:cNvSpPr/>
            <p:nvPr/>
          </p:nvSpPr>
          <p:spPr>
            <a:xfrm>
              <a:off x="2233380" y="4079211"/>
              <a:ext cx="2280973" cy="2726351"/>
            </a:xfrm>
            <a:custGeom>
              <a:avLst/>
              <a:gdLst>
                <a:gd name="connsiteX0" fmla="*/ 0 w 2281154"/>
                <a:gd name="connsiteY0" fmla="*/ 147767 h 1477670"/>
                <a:gd name="connsiteX1" fmla="*/ 147767 w 2281154"/>
                <a:gd name="connsiteY1" fmla="*/ 0 h 1477670"/>
                <a:gd name="connsiteX2" fmla="*/ 2133387 w 2281154"/>
                <a:gd name="connsiteY2" fmla="*/ 0 h 1477670"/>
                <a:gd name="connsiteX3" fmla="*/ 2281154 w 2281154"/>
                <a:gd name="connsiteY3" fmla="*/ 147767 h 1477670"/>
                <a:gd name="connsiteX4" fmla="*/ 2281154 w 2281154"/>
                <a:gd name="connsiteY4" fmla="*/ 1329903 h 1477670"/>
                <a:gd name="connsiteX5" fmla="*/ 2133387 w 2281154"/>
                <a:gd name="connsiteY5" fmla="*/ 1477670 h 1477670"/>
                <a:gd name="connsiteX6" fmla="*/ 147767 w 2281154"/>
                <a:gd name="connsiteY6" fmla="*/ 1477670 h 1477670"/>
                <a:gd name="connsiteX7" fmla="*/ 0 w 2281154"/>
                <a:gd name="connsiteY7" fmla="*/ 1329903 h 1477670"/>
                <a:gd name="connsiteX8" fmla="*/ 0 w 2281154"/>
                <a:gd name="connsiteY8" fmla="*/ 147767 h 147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477670">
                  <a:moveTo>
                    <a:pt x="0" y="147767"/>
                  </a:moveTo>
                  <a:cubicBezTo>
                    <a:pt x="0" y="66158"/>
                    <a:pt x="66158" y="0"/>
                    <a:pt x="147767" y="0"/>
                  </a:cubicBezTo>
                  <a:lnTo>
                    <a:pt x="2133387" y="0"/>
                  </a:lnTo>
                  <a:cubicBezTo>
                    <a:pt x="2214996" y="0"/>
                    <a:pt x="2281154" y="66158"/>
                    <a:pt x="2281154" y="147767"/>
                  </a:cubicBezTo>
                  <a:lnTo>
                    <a:pt x="2281154" y="1329903"/>
                  </a:lnTo>
                  <a:cubicBezTo>
                    <a:pt x="2281154" y="1411512"/>
                    <a:pt x="2214996" y="1477670"/>
                    <a:pt x="2133387" y="1477670"/>
                  </a:cubicBezTo>
                  <a:lnTo>
                    <a:pt x="147767" y="1477670"/>
                  </a:lnTo>
                  <a:cubicBezTo>
                    <a:pt x="66158" y="1477670"/>
                    <a:pt x="0" y="1411512"/>
                    <a:pt x="0" y="1329903"/>
                  </a:cubicBezTo>
                  <a:lnTo>
                    <a:pt x="0" y="14776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000" bIns="108000" spcCol="1270"/>
            <a:lstStyle/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Albi regionali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terzo settore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Rilevazioni  statistiche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Organizzazioni di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Volontariato,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Cooperative sociali,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Fondazioni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endParaRPr lang="it-IT" sz="16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SI progettuale su lavoro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e professioni sociali</a:t>
              </a:r>
            </a:p>
          </p:txBody>
        </p:sp>
        <p:sp>
          <p:nvSpPr>
            <p:cNvPr id="7" name="Figura a mano libera 6"/>
            <p:cNvSpPr/>
            <p:nvPr/>
          </p:nvSpPr>
          <p:spPr>
            <a:xfrm>
              <a:off x="6326481" y="1994451"/>
              <a:ext cx="2282214" cy="1741698"/>
            </a:xfrm>
            <a:custGeom>
              <a:avLst/>
              <a:gdLst>
                <a:gd name="connsiteX0" fmla="*/ 0 w 2281154"/>
                <a:gd name="connsiteY0" fmla="*/ 179176 h 1791764"/>
                <a:gd name="connsiteX1" fmla="*/ 179176 w 2281154"/>
                <a:gd name="connsiteY1" fmla="*/ 0 h 1791764"/>
                <a:gd name="connsiteX2" fmla="*/ 2101978 w 2281154"/>
                <a:gd name="connsiteY2" fmla="*/ 0 h 1791764"/>
                <a:gd name="connsiteX3" fmla="*/ 2281154 w 2281154"/>
                <a:gd name="connsiteY3" fmla="*/ 179176 h 1791764"/>
                <a:gd name="connsiteX4" fmla="*/ 2281154 w 2281154"/>
                <a:gd name="connsiteY4" fmla="*/ 1612588 h 1791764"/>
                <a:gd name="connsiteX5" fmla="*/ 2101978 w 2281154"/>
                <a:gd name="connsiteY5" fmla="*/ 1791764 h 1791764"/>
                <a:gd name="connsiteX6" fmla="*/ 179176 w 2281154"/>
                <a:gd name="connsiteY6" fmla="*/ 1791764 h 1791764"/>
                <a:gd name="connsiteX7" fmla="*/ 0 w 2281154"/>
                <a:gd name="connsiteY7" fmla="*/ 1612588 h 1791764"/>
                <a:gd name="connsiteX8" fmla="*/ 0 w 2281154"/>
                <a:gd name="connsiteY8" fmla="*/ 179176 h 1791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791764">
                  <a:moveTo>
                    <a:pt x="0" y="179176"/>
                  </a:moveTo>
                  <a:cubicBezTo>
                    <a:pt x="0" y="80220"/>
                    <a:pt x="80220" y="0"/>
                    <a:pt x="179176" y="0"/>
                  </a:cubicBezTo>
                  <a:lnTo>
                    <a:pt x="2101978" y="0"/>
                  </a:lnTo>
                  <a:cubicBezTo>
                    <a:pt x="2200934" y="0"/>
                    <a:pt x="2281154" y="80220"/>
                    <a:pt x="2281154" y="179176"/>
                  </a:cubicBezTo>
                  <a:lnTo>
                    <a:pt x="2281154" y="1612588"/>
                  </a:lnTo>
                  <a:cubicBezTo>
                    <a:pt x="2281154" y="1711544"/>
                    <a:pt x="2200934" y="1791764"/>
                    <a:pt x="2101978" y="1791764"/>
                  </a:cubicBezTo>
                  <a:lnTo>
                    <a:pt x="179176" y="1791764"/>
                  </a:lnTo>
                  <a:cubicBezTo>
                    <a:pt x="80220" y="1791764"/>
                    <a:pt x="0" y="1711544"/>
                    <a:pt x="0" y="1612588"/>
                  </a:cubicBezTo>
                  <a:lnTo>
                    <a:pt x="0" y="179176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84666" tIns="100319" rIns="100318" bIns="548260" spcCol="1270"/>
            <a:lstStyle/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i="1" dirty="0" err="1">
                  <a:solidFill>
                    <a:schemeClr val="bg1">
                      <a:lumMod val="75000"/>
                    </a:schemeClr>
                  </a:solidFill>
                </a:rPr>
                <a:t>Process</a:t>
              </a:r>
              <a:r>
                <a:rPr lang="it-IT" sz="1600" i="1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it-IT" sz="1600" i="1" dirty="0" err="1">
                  <a:solidFill>
                    <a:schemeClr val="bg1">
                      <a:lumMod val="75000"/>
                    </a:schemeClr>
                  </a:solidFill>
                </a:rPr>
                <a:t>produced</a:t>
              </a:r>
              <a:r>
                <a:rPr lang="it-IT" sz="1600" i="1" dirty="0">
                  <a:solidFill>
                    <a:schemeClr val="bg1">
                      <a:lumMod val="75000"/>
                    </a:schemeClr>
                  </a:solidFill>
                </a:rPr>
                <a:t> data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Cartella sociale e sociosanitaria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Moduli SISS sull’utenza: SINA, SINBA, SIP</a:t>
              </a:r>
            </a:p>
          </p:txBody>
        </p:sp>
        <p:sp>
          <p:nvSpPr>
            <p:cNvPr id="8" name="Figura a mano libera 7"/>
            <p:cNvSpPr/>
            <p:nvPr/>
          </p:nvSpPr>
          <p:spPr>
            <a:xfrm>
              <a:off x="2211054" y="1964763"/>
              <a:ext cx="2102365" cy="1740048"/>
            </a:xfrm>
            <a:custGeom>
              <a:avLst/>
              <a:gdLst>
                <a:gd name="connsiteX0" fmla="*/ 0 w 2281154"/>
                <a:gd name="connsiteY0" fmla="*/ 174064 h 1740637"/>
                <a:gd name="connsiteX1" fmla="*/ 174064 w 2281154"/>
                <a:gd name="connsiteY1" fmla="*/ 0 h 1740637"/>
                <a:gd name="connsiteX2" fmla="*/ 2107090 w 2281154"/>
                <a:gd name="connsiteY2" fmla="*/ 0 h 1740637"/>
                <a:gd name="connsiteX3" fmla="*/ 2281154 w 2281154"/>
                <a:gd name="connsiteY3" fmla="*/ 174064 h 1740637"/>
                <a:gd name="connsiteX4" fmla="*/ 2281154 w 2281154"/>
                <a:gd name="connsiteY4" fmla="*/ 1566573 h 1740637"/>
                <a:gd name="connsiteX5" fmla="*/ 2107090 w 2281154"/>
                <a:gd name="connsiteY5" fmla="*/ 1740637 h 1740637"/>
                <a:gd name="connsiteX6" fmla="*/ 174064 w 2281154"/>
                <a:gd name="connsiteY6" fmla="*/ 1740637 h 1740637"/>
                <a:gd name="connsiteX7" fmla="*/ 0 w 2281154"/>
                <a:gd name="connsiteY7" fmla="*/ 1566573 h 1740637"/>
                <a:gd name="connsiteX8" fmla="*/ 0 w 2281154"/>
                <a:gd name="connsiteY8" fmla="*/ 174064 h 1740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740637">
                  <a:moveTo>
                    <a:pt x="0" y="174064"/>
                  </a:moveTo>
                  <a:cubicBezTo>
                    <a:pt x="0" y="77931"/>
                    <a:pt x="77931" y="0"/>
                    <a:pt x="174064" y="0"/>
                  </a:cubicBezTo>
                  <a:lnTo>
                    <a:pt x="2107090" y="0"/>
                  </a:lnTo>
                  <a:cubicBezTo>
                    <a:pt x="2203223" y="0"/>
                    <a:pt x="2281154" y="77931"/>
                    <a:pt x="2281154" y="174064"/>
                  </a:cubicBezTo>
                  <a:lnTo>
                    <a:pt x="2281154" y="1566573"/>
                  </a:lnTo>
                  <a:cubicBezTo>
                    <a:pt x="2281154" y="1662706"/>
                    <a:pt x="2203223" y="1740637"/>
                    <a:pt x="2107090" y="1740637"/>
                  </a:cubicBezTo>
                  <a:lnTo>
                    <a:pt x="174064" y="1740637"/>
                  </a:lnTo>
                  <a:cubicBezTo>
                    <a:pt x="77931" y="1740637"/>
                    <a:pt x="0" y="1662706"/>
                    <a:pt x="0" y="1566573"/>
                  </a:cubicBezTo>
                  <a:lnTo>
                    <a:pt x="0" y="17406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000" bIns="108000" spcCol="1270"/>
            <a:lstStyle/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i="1" dirty="0" err="1">
                  <a:solidFill>
                    <a:schemeClr val="bg1">
                      <a:lumMod val="75000"/>
                    </a:schemeClr>
                  </a:solidFill>
                </a:rPr>
                <a:t>Survey</a:t>
              </a:r>
              <a:r>
                <a:rPr lang="it-IT" sz="1600" i="1" dirty="0">
                  <a:solidFill>
                    <a:schemeClr val="bg1">
                      <a:lumMod val="75000"/>
                    </a:schemeClr>
                  </a:solidFill>
                </a:rPr>
                <a:t> di popolazione su  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Struttura demografica e familiare, Condizioni economiche e stili di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Vita, Istruzione,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Occupazione,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Stato di salute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" name="Figura a mano libera 8"/>
            <p:cNvSpPr/>
            <p:nvPr/>
          </p:nvSpPr>
          <p:spPr>
            <a:xfrm>
              <a:off x="3536970" y="2349058"/>
              <a:ext cx="1354444" cy="1629543"/>
            </a:xfrm>
            <a:custGeom>
              <a:avLst/>
              <a:gdLst>
                <a:gd name="connsiteX0" fmla="*/ 0 w 1354883"/>
                <a:gd name="connsiteY0" fmla="*/ 1430003 h 1430003"/>
                <a:gd name="connsiteX1" fmla="*/ 1354883 w 1354883"/>
                <a:gd name="connsiteY1" fmla="*/ 0 h 1430003"/>
                <a:gd name="connsiteX2" fmla="*/ 1354883 w 1354883"/>
                <a:gd name="connsiteY2" fmla="*/ 1430003 h 1430003"/>
                <a:gd name="connsiteX3" fmla="*/ 0 w 1354883"/>
                <a:gd name="connsiteY3" fmla="*/ 1430003 h 14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883" h="1430003">
                  <a:moveTo>
                    <a:pt x="0" y="1430003"/>
                  </a:moveTo>
                  <a:cubicBezTo>
                    <a:pt x="0" y="640234"/>
                    <a:pt x="606602" y="0"/>
                    <a:pt x="1354883" y="0"/>
                  </a:cubicBezTo>
                  <a:lnTo>
                    <a:pt x="1354883" y="1430003"/>
                  </a:lnTo>
                  <a:lnTo>
                    <a:pt x="0" y="14300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0800" tIns="518406" rIns="99568" bIns="9956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Bisogni e fenomeni  sociali</a:t>
              </a:r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5597165" y="2349058"/>
              <a:ext cx="1354444" cy="1459662"/>
            </a:xfrm>
            <a:custGeom>
              <a:avLst/>
              <a:gdLst>
                <a:gd name="connsiteX0" fmla="*/ 0 w 1430003"/>
                <a:gd name="connsiteY0" fmla="*/ 1354883 h 1354883"/>
                <a:gd name="connsiteX1" fmla="*/ 1430003 w 1430003"/>
                <a:gd name="connsiteY1" fmla="*/ 0 h 1354883"/>
                <a:gd name="connsiteX2" fmla="*/ 1430003 w 1430003"/>
                <a:gd name="connsiteY2" fmla="*/ 1354883 h 1354883"/>
                <a:gd name="connsiteX3" fmla="*/ 0 w 1430003"/>
                <a:gd name="connsiteY3" fmla="*/ 1354883 h 135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0003" h="1354883">
                  <a:moveTo>
                    <a:pt x="0" y="0"/>
                  </a:moveTo>
                  <a:cubicBezTo>
                    <a:pt x="789769" y="0"/>
                    <a:pt x="1430003" y="606602"/>
                    <a:pt x="1430003" y="1354883"/>
                  </a:cubicBezTo>
                  <a:lnTo>
                    <a:pt x="0" y="13548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9568" tIns="518406" rIns="100800" bIns="9956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Domanda sociale</a:t>
              </a:r>
            </a:p>
          </p:txBody>
        </p:sp>
        <p:sp>
          <p:nvSpPr>
            <p:cNvPr id="11" name="Figura a mano libera 10"/>
            <p:cNvSpPr/>
            <p:nvPr/>
          </p:nvSpPr>
          <p:spPr>
            <a:xfrm>
              <a:off x="5519023" y="4107249"/>
              <a:ext cx="1432586" cy="1500895"/>
            </a:xfrm>
            <a:custGeom>
              <a:avLst/>
              <a:gdLst>
                <a:gd name="connsiteX0" fmla="*/ 0 w 1354883"/>
                <a:gd name="connsiteY0" fmla="*/ 1430003 h 1430003"/>
                <a:gd name="connsiteX1" fmla="*/ 1354883 w 1354883"/>
                <a:gd name="connsiteY1" fmla="*/ 0 h 1430003"/>
                <a:gd name="connsiteX2" fmla="*/ 1354883 w 1354883"/>
                <a:gd name="connsiteY2" fmla="*/ 1430003 h 1430003"/>
                <a:gd name="connsiteX3" fmla="*/ 0 w 1354883"/>
                <a:gd name="connsiteY3" fmla="*/ 1430003 h 14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883" h="1430003">
                  <a:moveTo>
                    <a:pt x="1354883" y="0"/>
                  </a:moveTo>
                  <a:cubicBezTo>
                    <a:pt x="1354883" y="789769"/>
                    <a:pt x="748281" y="1430003"/>
                    <a:pt x="0" y="1430003"/>
                  </a:cubicBezTo>
                  <a:lnTo>
                    <a:pt x="0" y="0"/>
                  </a:lnTo>
                  <a:lnTo>
                    <a:pt x="1354883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9568" tIns="99569" rIns="496404" bIns="518406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Offerta sociale</a:t>
              </a:r>
            </a:p>
          </p:txBody>
        </p:sp>
        <p:sp>
          <p:nvSpPr>
            <p:cNvPr id="12" name="Figura a mano libera 11"/>
            <p:cNvSpPr/>
            <p:nvPr/>
          </p:nvSpPr>
          <p:spPr>
            <a:xfrm>
              <a:off x="3536970" y="3963757"/>
              <a:ext cx="1376770" cy="1629543"/>
            </a:xfrm>
            <a:custGeom>
              <a:avLst/>
              <a:gdLst>
                <a:gd name="connsiteX0" fmla="*/ 0 w 1430003"/>
                <a:gd name="connsiteY0" fmla="*/ 1354883 h 1354883"/>
                <a:gd name="connsiteX1" fmla="*/ 1430003 w 1430003"/>
                <a:gd name="connsiteY1" fmla="*/ 0 h 1354883"/>
                <a:gd name="connsiteX2" fmla="*/ 1430003 w 1430003"/>
                <a:gd name="connsiteY2" fmla="*/ 1354883 h 1354883"/>
                <a:gd name="connsiteX3" fmla="*/ 0 w 1430003"/>
                <a:gd name="connsiteY3" fmla="*/ 1354883 h 135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0003" h="1354883">
                  <a:moveTo>
                    <a:pt x="1430003" y="1354883"/>
                  </a:moveTo>
                  <a:cubicBezTo>
                    <a:pt x="640234" y="1354883"/>
                    <a:pt x="0" y="748281"/>
                    <a:pt x="0" y="0"/>
                  </a:cubicBezTo>
                  <a:lnTo>
                    <a:pt x="1430003" y="0"/>
                  </a:lnTo>
                  <a:lnTo>
                    <a:pt x="1430003" y="1354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96404" tIns="99568" rIns="99567" bIns="518406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Attori sociali</a:t>
              </a:r>
            </a:p>
          </p:txBody>
        </p:sp>
      </p:grpSp>
      <p:sp>
        <p:nvSpPr>
          <p:cNvPr id="3" name="CasellaDiTesto 2"/>
          <p:cNvSpPr txBox="1"/>
          <p:nvPr/>
        </p:nvSpPr>
        <p:spPr>
          <a:xfrm>
            <a:off x="4127259" y="2307818"/>
            <a:ext cx="921406" cy="31374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2"/>
                </a:solidFill>
              </a:rPr>
              <a:t>NOMENCLATORE INTERVENTI E SERVIZI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048250" y="3713163"/>
            <a:ext cx="1714500" cy="3063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2"/>
                </a:solidFill>
              </a:rPr>
              <a:t>ANAGRAFE SERVIZI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692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Attori</a:t>
            </a:r>
            <a:endParaRPr lang="it-IT" dirty="0"/>
          </a:p>
        </p:txBody>
      </p:sp>
      <p:sp>
        <p:nvSpPr>
          <p:cNvPr id="36866" name="Segnaposto contenuto 3"/>
          <p:cNvSpPr>
            <a:spLocks noGrp="1"/>
          </p:cNvSpPr>
          <p:nvPr>
            <p:ph idx="1"/>
          </p:nvPr>
        </p:nvSpPr>
        <p:spPr>
          <a:xfrm>
            <a:off x="3132138" y="765175"/>
            <a:ext cx="5715000" cy="55768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sz="2200" smtClean="0">
                <a:solidFill>
                  <a:schemeClr val="tx2"/>
                </a:solidFill>
              </a:rPr>
              <a:t>Terzo settore</a:t>
            </a:r>
          </a:p>
          <a:p>
            <a:pPr marL="0" indent="0" eaLnBrk="1" hangingPunct="1">
              <a:buFont typeface="Arial" charset="0"/>
              <a:buNone/>
            </a:pPr>
            <a:endParaRPr lang="it-IT" sz="2200" smtClean="0"/>
          </a:p>
          <a:p>
            <a:pPr marL="0" indent="0" eaLnBrk="1" hangingPunct="1">
              <a:buFont typeface="Arial" charset="0"/>
              <a:buNone/>
            </a:pPr>
            <a:r>
              <a:rPr lang="it-IT" sz="1800" smtClean="0"/>
              <a:t>Fino a metà del 2000 - Rilevazione associazioni di volontariato, Rilevazione Cooperative Sociali, Rilevazione Fondazioni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1800" smtClean="0"/>
              <a:t>ISTAT, Regioni: organi intermedi di rilevazione</a:t>
            </a:r>
          </a:p>
          <a:p>
            <a:pPr marL="0" indent="0" eaLnBrk="1" hangingPunct="1">
              <a:buFont typeface="Arial" charset="0"/>
              <a:buNone/>
            </a:pPr>
            <a:endParaRPr lang="it-IT" sz="1800" smtClean="0"/>
          </a:p>
          <a:p>
            <a:pPr marL="0" indent="0" eaLnBrk="1" hangingPunct="1">
              <a:buFont typeface="Arial" charset="0"/>
              <a:buNone/>
            </a:pPr>
            <a:r>
              <a:rPr lang="it-IT" sz="1800" smtClean="0"/>
              <a:t>2011 -Censimento del settore non-profit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1800" smtClean="0"/>
              <a:t>ISTAT</a:t>
            </a:r>
          </a:p>
          <a:p>
            <a:pPr marL="0" indent="0" eaLnBrk="1" hangingPunct="1">
              <a:buFont typeface="Arial" charset="0"/>
              <a:buNone/>
            </a:pPr>
            <a:endParaRPr lang="it-IT" sz="1800" smtClean="0"/>
          </a:p>
          <a:p>
            <a:pPr marL="0" indent="0" eaLnBrk="1" hangingPunct="1">
              <a:buFont typeface="Arial" charset="0"/>
              <a:buNone/>
            </a:pPr>
            <a:r>
              <a:rPr lang="it-IT" sz="1800" smtClean="0"/>
              <a:t>Albi regionali/provinciali sul terzo settore (Organizzazioni volontariato, Cooperative Sociali, Fondazioni, Associazioni di promozione sociale)</a:t>
            </a:r>
          </a:p>
          <a:p>
            <a:pPr marL="0" indent="0" eaLnBrk="1" hangingPunct="1">
              <a:buFont typeface="Arial" charset="0"/>
              <a:buNone/>
            </a:pPr>
            <a:endParaRPr lang="it-IT" sz="2200" smtClean="0"/>
          </a:p>
          <a:p>
            <a:pPr marL="0" indent="0" eaLnBrk="1" hangingPunct="1">
              <a:buFont typeface="Arial" charset="0"/>
              <a:buNone/>
            </a:pPr>
            <a:r>
              <a:rPr lang="it-IT" sz="2200" smtClean="0">
                <a:solidFill>
                  <a:schemeClr val="tx2"/>
                </a:solidFill>
              </a:rPr>
              <a:t>Professioni sociali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1800" smtClean="0"/>
              <a:t>2010 - Progetto MLPS-Regioni su studio fattibilità SI Professioni Sociali – senza seguito</a:t>
            </a:r>
          </a:p>
        </p:txBody>
      </p:sp>
      <p:sp>
        <p:nvSpPr>
          <p:cNvPr id="36867" name="Segnaposto testo 4"/>
          <p:cNvSpPr>
            <a:spLocks noGrp="1"/>
          </p:cNvSpPr>
          <p:nvPr>
            <p:ph type="body" sz="half" idx="2"/>
          </p:nvPr>
        </p:nvSpPr>
        <p:spPr>
          <a:xfrm>
            <a:off x="457200" y="1557338"/>
            <a:ext cx="2139950" cy="4816475"/>
          </a:xfrm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 smtClean="0"/>
              <a:t>SI regionali: contenuti informativi comuni/bisogni sociali</a:t>
            </a:r>
            <a:endParaRPr lang="it-IT" sz="2800" dirty="0"/>
          </a:p>
        </p:txBody>
      </p:sp>
      <p:grpSp>
        <p:nvGrpSpPr>
          <p:cNvPr id="37890" name="Gruppo 3"/>
          <p:cNvGrpSpPr>
            <a:grpSpLocks/>
          </p:cNvGrpSpPr>
          <p:nvPr/>
        </p:nvGrpSpPr>
        <p:grpSpPr bwMode="auto">
          <a:xfrm>
            <a:off x="715963" y="1938338"/>
            <a:ext cx="8213725" cy="4829175"/>
            <a:chOff x="2211054" y="1964763"/>
            <a:chExt cx="6417486" cy="5017278"/>
          </a:xfrm>
        </p:grpSpPr>
        <p:sp>
          <p:nvSpPr>
            <p:cNvPr id="5" name="Figura a mano libera 4"/>
            <p:cNvSpPr/>
            <p:nvPr/>
          </p:nvSpPr>
          <p:spPr>
            <a:xfrm>
              <a:off x="6315317" y="4178171"/>
              <a:ext cx="2313223" cy="2803870"/>
            </a:xfrm>
            <a:custGeom>
              <a:avLst/>
              <a:gdLst>
                <a:gd name="connsiteX0" fmla="*/ 0 w 2312953"/>
                <a:gd name="connsiteY0" fmla="*/ 231295 h 3248954"/>
                <a:gd name="connsiteX1" fmla="*/ 231295 w 2312953"/>
                <a:gd name="connsiteY1" fmla="*/ 0 h 3248954"/>
                <a:gd name="connsiteX2" fmla="*/ 2081658 w 2312953"/>
                <a:gd name="connsiteY2" fmla="*/ 0 h 3248954"/>
                <a:gd name="connsiteX3" fmla="*/ 2312953 w 2312953"/>
                <a:gd name="connsiteY3" fmla="*/ 231295 h 3248954"/>
                <a:gd name="connsiteX4" fmla="*/ 2312953 w 2312953"/>
                <a:gd name="connsiteY4" fmla="*/ 3017659 h 3248954"/>
                <a:gd name="connsiteX5" fmla="*/ 2081658 w 2312953"/>
                <a:gd name="connsiteY5" fmla="*/ 3248954 h 3248954"/>
                <a:gd name="connsiteX6" fmla="*/ 231295 w 2312953"/>
                <a:gd name="connsiteY6" fmla="*/ 3248954 h 3248954"/>
                <a:gd name="connsiteX7" fmla="*/ 0 w 2312953"/>
                <a:gd name="connsiteY7" fmla="*/ 3017659 h 3248954"/>
                <a:gd name="connsiteX8" fmla="*/ 0 w 2312953"/>
                <a:gd name="connsiteY8" fmla="*/ 231295 h 324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2953" h="3248954">
                  <a:moveTo>
                    <a:pt x="0" y="231295"/>
                  </a:moveTo>
                  <a:cubicBezTo>
                    <a:pt x="0" y="103554"/>
                    <a:pt x="103554" y="0"/>
                    <a:pt x="231295" y="0"/>
                  </a:cubicBezTo>
                  <a:lnTo>
                    <a:pt x="2081658" y="0"/>
                  </a:lnTo>
                  <a:cubicBezTo>
                    <a:pt x="2209399" y="0"/>
                    <a:pt x="2312953" y="103554"/>
                    <a:pt x="2312953" y="231295"/>
                  </a:cubicBezTo>
                  <a:lnTo>
                    <a:pt x="2312953" y="3017659"/>
                  </a:lnTo>
                  <a:cubicBezTo>
                    <a:pt x="2312953" y="3145400"/>
                    <a:pt x="2209399" y="3248954"/>
                    <a:pt x="2081658" y="3248954"/>
                  </a:cubicBezTo>
                  <a:lnTo>
                    <a:pt x="231295" y="3248954"/>
                  </a:lnTo>
                  <a:cubicBezTo>
                    <a:pt x="103554" y="3248954"/>
                    <a:pt x="0" y="3145400"/>
                    <a:pt x="0" y="3017659"/>
                  </a:cubicBezTo>
                  <a:lnTo>
                    <a:pt x="0" y="23129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381" bIns="108380" spcCol="1270"/>
            <a:lstStyle/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                </a:t>
              </a:r>
              <a:r>
                <a:rPr lang="it-IT" sz="1600" i="1" dirty="0">
                  <a:solidFill>
                    <a:schemeClr val="bg1">
                      <a:lumMod val="75000"/>
                    </a:schemeClr>
                  </a:solidFill>
                </a:rPr>
                <a:t>Rilevazioni statistiche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             Interventi,  servizi e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buFontTx/>
                <a:buChar char="••"/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           spesa dei Comuni s.a.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       Servizi residenziali 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socioass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e 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sociosan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pu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/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pr</a:t>
              </a: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SINSE Servizi prima infanzia 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pu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/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pr</a:t>
              </a: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Monitoraggio FNPS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MonitoraggioMFFO</a:t>
              </a: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Monitoraggio Nidi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</a:p>
          </p:txBody>
        </p:sp>
        <p:sp>
          <p:nvSpPr>
            <p:cNvPr id="6" name="Figura a mano libera 5"/>
            <p:cNvSpPr/>
            <p:nvPr/>
          </p:nvSpPr>
          <p:spPr>
            <a:xfrm>
              <a:off x="2233380" y="4079211"/>
              <a:ext cx="2280973" cy="2726351"/>
            </a:xfrm>
            <a:custGeom>
              <a:avLst/>
              <a:gdLst>
                <a:gd name="connsiteX0" fmla="*/ 0 w 2281154"/>
                <a:gd name="connsiteY0" fmla="*/ 147767 h 1477670"/>
                <a:gd name="connsiteX1" fmla="*/ 147767 w 2281154"/>
                <a:gd name="connsiteY1" fmla="*/ 0 h 1477670"/>
                <a:gd name="connsiteX2" fmla="*/ 2133387 w 2281154"/>
                <a:gd name="connsiteY2" fmla="*/ 0 h 1477670"/>
                <a:gd name="connsiteX3" fmla="*/ 2281154 w 2281154"/>
                <a:gd name="connsiteY3" fmla="*/ 147767 h 1477670"/>
                <a:gd name="connsiteX4" fmla="*/ 2281154 w 2281154"/>
                <a:gd name="connsiteY4" fmla="*/ 1329903 h 1477670"/>
                <a:gd name="connsiteX5" fmla="*/ 2133387 w 2281154"/>
                <a:gd name="connsiteY5" fmla="*/ 1477670 h 1477670"/>
                <a:gd name="connsiteX6" fmla="*/ 147767 w 2281154"/>
                <a:gd name="connsiteY6" fmla="*/ 1477670 h 1477670"/>
                <a:gd name="connsiteX7" fmla="*/ 0 w 2281154"/>
                <a:gd name="connsiteY7" fmla="*/ 1329903 h 1477670"/>
                <a:gd name="connsiteX8" fmla="*/ 0 w 2281154"/>
                <a:gd name="connsiteY8" fmla="*/ 147767 h 147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477670">
                  <a:moveTo>
                    <a:pt x="0" y="147767"/>
                  </a:moveTo>
                  <a:cubicBezTo>
                    <a:pt x="0" y="66158"/>
                    <a:pt x="66158" y="0"/>
                    <a:pt x="147767" y="0"/>
                  </a:cubicBezTo>
                  <a:lnTo>
                    <a:pt x="2133387" y="0"/>
                  </a:lnTo>
                  <a:cubicBezTo>
                    <a:pt x="2214996" y="0"/>
                    <a:pt x="2281154" y="66158"/>
                    <a:pt x="2281154" y="147767"/>
                  </a:cubicBezTo>
                  <a:lnTo>
                    <a:pt x="2281154" y="1329903"/>
                  </a:lnTo>
                  <a:cubicBezTo>
                    <a:pt x="2281154" y="1411512"/>
                    <a:pt x="2214996" y="1477670"/>
                    <a:pt x="2133387" y="1477670"/>
                  </a:cubicBezTo>
                  <a:lnTo>
                    <a:pt x="147767" y="1477670"/>
                  </a:lnTo>
                  <a:cubicBezTo>
                    <a:pt x="66158" y="1477670"/>
                    <a:pt x="0" y="1411512"/>
                    <a:pt x="0" y="1329903"/>
                  </a:cubicBezTo>
                  <a:lnTo>
                    <a:pt x="0" y="14776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000" bIns="108000" spcCol="1270"/>
            <a:lstStyle/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Albi regionali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terzo settore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bg1">
                      <a:lumMod val="75000"/>
                    </a:schemeClr>
                  </a:solidFill>
                </a:rPr>
                <a:t>Rilevazioni  statistiche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Organizzazioni di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Volontariato,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Cooperative sociali,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Fondazioni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SI progettuale su lavoro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e professioni sociali</a:t>
              </a:r>
            </a:p>
          </p:txBody>
        </p:sp>
        <p:sp>
          <p:nvSpPr>
            <p:cNvPr id="7" name="Figura a mano libera 6"/>
            <p:cNvSpPr/>
            <p:nvPr/>
          </p:nvSpPr>
          <p:spPr>
            <a:xfrm>
              <a:off x="6326481" y="1994451"/>
              <a:ext cx="2282214" cy="1741698"/>
            </a:xfrm>
            <a:custGeom>
              <a:avLst/>
              <a:gdLst>
                <a:gd name="connsiteX0" fmla="*/ 0 w 2281154"/>
                <a:gd name="connsiteY0" fmla="*/ 179176 h 1791764"/>
                <a:gd name="connsiteX1" fmla="*/ 179176 w 2281154"/>
                <a:gd name="connsiteY1" fmla="*/ 0 h 1791764"/>
                <a:gd name="connsiteX2" fmla="*/ 2101978 w 2281154"/>
                <a:gd name="connsiteY2" fmla="*/ 0 h 1791764"/>
                <a:gd name="connsiteX3" fmla="*/ 2281154 w 2281154"/>
                <a:gd name="connsiteY3" fmla="*/ 179176 h 1791764"/>
                <a:gd name="connsiteX4" fmla="*/ 2281154 w 2281154"/>
                <a:gd name="connsiteY4" fmla="*/ 1612588 h 1791764"/>
                <a:gd name="connsiteX5" fmla="*/ 2101978 w 2281154"/>
                <a:gd name="connsiteY5" fmla="*/ 1791764 h 1791764"/>
                <a:gd name="connsiteX6" fmla="*/ 179176 w 2281154"/>
                <a:gd name="connsiteY6" fmla="*/ 1791764 h 1791764"/>
                <a:gd name="connsiteX7" fmla="*/ 0 w 2281154"/>
                <a:gd name="connsiteY7" fmla="*/ 1612588 h 1791764"/>
                <a:gd name="connsiteX8" fmla="*/ 0 w 2281154"/>
                <a:gd name="connsiteY8" fmla="*/ 179176 h 1791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791764">
                  <a:moveTo>
                    <a:pt x="0" y="179176"/>
                  </a:moveTo>
                  <a:cubicBezTo>
                    <a:pt x="0" y="80220"/>
                    <a:pt x="80220" y="0"/>
                    <a:pt x="179176" y="0"/>
                  </a:cubicBezTo>
                  <a:lnTo>
                    <a:pt x="2101978" y="0"/>
                  </a:lnTo>
                  <a:cubicBezTo>
                    <a:pt x="2200934" y="0"/>
                    <a:pt x="2281154" y="80220"/>
                    <a:pt x="2281154" y="179176"/>
                  </a:cubicBezTo>
                  <a:lnTo>
                    <a:pt x="2281154" y="1612588"/>
                  </a:lnTo>
                  <a:cubicBezTo>
                    <a:pt x="2281154" y="1711544"/>
                    <a:pt x="2200934" y="1791764"/>
                    <a:pt x="2101978" y="1791764"/>
                  </a:cubicBezTo>
                  <a:lnTo>
                    <a:pt x="179176" y="1791764"/>
                  </a:lnTo>
                  <a:cubicBezTo>
                    <a:pt x="80220" y="1791764"/>
                    <a:pt x="0" y="1711544"/>
                    <a:pt x="0" y="1612588"/>
                  </a:cubicBezTo>
                  <a:lnTo>
                    <a:pt x="0" y="179176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84666" tIns="100319" rIns="100318" bIns="548260" spcCol="1270"/>
            <a:lstStyle/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i="1" dirty="0" err="1">
                  <a:solidFill>
                    <a:schemeClr val="bg1">
                      <a:lumMod val="75000"/>
                    </a:schemeClr>
                  </a:solidFill>
                </a:rPr>
                <a:t>Process</a:t>
              </a:r>
              <a:r>
                <a:rPr lang="it-IT" sz="1600" i="1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it-IT" sz="1600" i="1" dirty="0" err="1">
                  <a:solidFill>
                    <a:schemeClr val="bg1">
                      <a:lumMod val="75000"/>
                    </a:schemeClr>
                  </a:solidFill>
                </a:rPr>
                <a:t>produced</a:t>
              </a:r>
              <a:r>
                <a:rPr lang="it-IT" sz="1600" i="1" dirty="0">
                  <a:solidFill>
                    <a:schemeClr val="bg1">
                      <a:lumMod val="75000"/>
                    </a:schemeClr>
                  </a:solidFill>
                </a:rPr>
                <a:t> data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Cartella sociale e sociosanitaria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Moduli SISS sull’utenza: SINA, SINBA, SIP</a:t>
              </a:r>
            </a:p>
          </p:txBody>
        </p:sp>
        <p:sp>
          <p:nvSpPr>
            <p:cNvPr id="8" name="Figura a mano libera 7"/>
            <p:cNvSpPr/>
            <p:nvPr/>
          </p:nvSpPr>
          <p:spPr>
            <a:xfrm>
              <a:off x="2211054" y="1964763"/>
              <a:ext cx="2102365" cy="1740048"/>
            </a:xfrm>
            <a:custGeom>
              <a:avLst/>
              <a:gdLst>
                <a:gd name="connsiteX0" fmla="*/ 0 w 2281154"/>
                <a:gd name="connsiteY0" fmla="*/ 174064 h 1740637"/>
                <a:gd name="connsiteX1" fmla="*/ 174064 w 2281154"/>
                <a:gd name="connsiteY1" fmla="*/ 0 h 1740637"/>
                <a:gd name="connsiteX2" fmla="*/ 2107090 w 2281154"/>
                <a:gd name="connsiteY2" fmla="*/ 0 h 1740637"/>
                <a:gd name="connsiteX3" fmla="*/ 2281154 w 2281154"/>
                <a:gd name="connsiteY3" fmla="*/ 174064 h 1740637"/>
                <a:gd name="connsiteX4" fmla="*/ 2281154 w 2281154"/>
                <a:gd name="connsiteY4" fmla="*/ 1566573 h 1740637"/>
                <a:gd name="connsiteX5" fmla="*/ 2107090 w 2281154"/>
                <a:gd name="connsiteY5" fmla="*/ 1740637 h 1740637"/>
                <a:gd name="connsiteX6" fmla="*/ 174064 w 2281154"/>
                <a:gd name="connsiteY6" fmla="*/ 1740637 h 1740637"/>
                <a:gd name="connsiteX7" fmla="*/ 0 w 2281154"/>
                <a:gd name="connsiteY7" fmla="*/ 1566573 h 1740637"/>
                <a:gd name="connsiteX8" fmla="*/ 0 w 2281154"/>
                <a:gd name="connsiteY8" fmla="*/ 174064 h 1740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740637">
                  <a:moveTo>
                    <a:pt x="0" y="174064"/>
                  </a:moveTo>
                  <a:cubicBezTo>
                    <a:pt x="0" y="77931"/>
                    <a:pt x="77931" y="0"/>
                    <a:pt x="174064" y="0"/>
                  </a:cubicBezTo>
                  <a:lnTo>
                    <a:pt x="2107090" y="0"/>
                  </a:lnTo>
                  <a:cubicBezTo>
                    <a:pt x="2203223" y="0"/>
                    <a:pt x="2281154" y="77931"/>
                    <a:pt x="2281154" y="174064"/>
                  </a:cubicBezTo>
                  <a:lnTo>
                    <a:pt x="2281154" y="1566573"/>
                  </a:lnTo>
                  <a:cubicBezTo>
                    <a:pt x="2281154" y="1662706"/>
                    <a:pt x="2203223" y="1740637"/>
                    <a:pt x="2107090" y="1740637"/>
                  </a:cubicBezTo>
                  <a:lnTo>
                    <a:pt x="174064" y="1740637"/>
                  </a:lnTo>
                  <a:cubicBezTo>
                    <a:pt x="77931" y="1740637"/>
                    <a:pt x="0" y="1662706"/>
                    <a:pt x="0" y="1566573"/>
                  </a:cubicBezTo>
                  <a:lnTo>
                    <a:pt x="0" y="17406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000" bIns="108000" spcCol="1270"/>
            <a:lstStyle/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i="1" dirty="0" err="1">
                  <a:solidFill>
                    <a:schemeClr val="tx2"/>
                  </a:solidFill>
                </a:rPr>
                <a:t>Survey</a:t>
              </a:r>
              <a:r>
                <a:rPr lang="it-IT" sz="1600" i="1" dirty="0">
                  <a:solidFill>
                    <a:schemeClr val="tx2"/>
                  </a:solidFill>
                </a:rPr>
                <a:t> di popolazione su  </a:t>
              </a: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Struttura demografica e familiare, Condizioni economiche e stili di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Vita, Istruzione,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Occupazione,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Stato di salute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endParaRPr lang="it-IT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9" name="Figura a mano libera 8"/>
            <p:cNvSpPr/>
            <p:nvPr/>
          </p:nvSpPr>
          <p:spPr>
            <a:xfrm>
              <a:off x="3536970" y="2349058"/>
              <a:ext cx="1354444" cy="1629543"/>
            </a:xfrm>
            <a:custGeom>
              <a:avLst/>
              <a:gdLst>
                <a:gd name="connsiteX0" fmla="*/ 0 w 1354883"/>
                <a:gd name="connsiteY0" fmla="*/ 1430003 h 1430003"/>
                <a:gd name="connsiteX1" fmla="*/ 1354883 w 1354883"/>
                <a:gd name="connsiteY1" fmla="*/ 0 h 1430003"/>
                <a:gd name="connsiteX2" fmla="*/ 1354883 w 1354883"/>
                <a:gd name="connsiteY2" fmla="*/ 1430003 h 1430003"/>
                <a:gd name="connsiteX3" fmla="*/ 0 w 1354883"/>
                <a:gd name="connsiteY3" fmla="*/ 1430003 h 14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883" h="1430003">
                  <a:moveTo>
                    <a:pt x="0" y="1430003"/>
                  </a:moveTo>
                  <a:cubicBezTo>
                    <a:pt x="0" y="640234"/>
                    <a:pt x="606602" y="0"/>
                    <a:pt x="1354883" y="0"/>
                  </a:cubicBezTo>
                  <a:lnTo>
                    <a:pt x="1354883" y="1430003"/>
                  </a:lnTo>
                  <a:lnTo>
                    <a:pt x="0" y="14300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0800" tIns="518406" rIns="99568" bIns="9956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Bisogni e fenomeni  sociali</a:t>
              </a:r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5597165" y="2349058"/>
              <a:ext cx="1354444" cy="1459662"/>
            </a:xfrm>
            <a:custGeom>
              <a:avLst/>
              <a:gdLst>
                <a:gd name="connsiteX0" fmla="*/ 0 w 1430003"/>
                <a:gd name="connsiteY0" fmla="*/ 1354883 h 1354883"/>
                <a:gd name="connsiteX1" fmla="*/ 1430003 w 1430003"/>
                <a:gd name="connsiteY1" fmla="*/ 0 h 1354883"/>
                <a:gd name="connsiteX2" fmla="*/ 1430003 w 1430003"/>
                <a:gd name="connsiteY2" fmla="*/ 1354883 h 1354883"/>
                <a:gd name="connsiteX3" fmla="*/ 0 w 1430003"/>
                <a:gd name="connsiteY3" fmla="*/ 1354883 h 135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0003" h="1354883">
                  <a:moveTo>
                    <a:pt x="0" y="0"/>
                  </a:moveTo>
                  <a:cubicBezTo>
                    <a:pt x="789769" y="0"/>
                    <a:pt x="1430003" y="606602"/>
                    <a:pt x="1430003" y="1354883"/>
                  </a:cubicBezTo>
                  <a:lnTo>
                    <a:pt x="0" y="13548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9568" tIns="518406" rIns="100800" bIns="9956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Domanda sociale</a:t>
              </a:r>
            </a:p>
          </p:txBody>
        </p:sp>
        <p:sp>
          <p:nvSpPr>
            <p:cNvPr id="11" name="Figura a mano libera 10"/>
            <p:cNvSpPr/>
            <p:nvPr/>
          </p:nvSpPr>
          <p:spPr>
            <a:xfrm>
              <a:off x="5519023" y="4107249"/>
              <a:ext cx="1432586" cy="1500895"/>
            </a:xfrm>
            <a:custGeom>
              <a:avLst/>
              <a:gdLst>
                <a:gd name="connsiteX0" fmla="*/ 0 w 1354883"/>
                <a:gd name="connsiteY0" fmla="*/ 1430003 h 1430003"/>
                <a:gd name="connsiteX1" fmla="*/ 1354883 w 1354883"/>
                <a:gd name="connsiteY1" fmla="*/ 0 h 1430003"/>
                <a:gd name="connsiteX2" fmla="*/ 1354883 w 1354883"/>
                <a:gd name="connsiteY2" fmla="*/ 1430003 h 1430003"/>
                <a:gd name="connsiteX3" fmla="*/ 0 w 1354883"/>
                <a:gd name="connsiteY3" fmla="*/ 1430003 h 14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883" h="1430003">
                  <a:moveTo>
                    <a:pt x="1354883" y="0"/>
                  </a:moveTo>
                  <a:cubicBezTo>
                    <a:pt x="1354883" y="789769"/>
                    <a:pt x="748281" y="1430003"/>
                    <a:pt x="0" y="1430003"/>
                  </a:cubicBezTo>
                  <a:lnTo>
                    <a:pt x="0" y="0"/>
                  </a:lnTo>
                  <a:lnTo>
                    <a:pt x="1354883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9568" tIns="99569" rIns="496404" bIns="518406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Offerta sociale</a:t>
              </a:r>
            </a:p>
          </p:txBody>
        </p:sp>
        <p:sp>
          <p:nvSpPr>
            <p:cNvPr id="12" name="Figura a mano libera 11"/>
            <p:cNvSpPr/>
            <p:nvPr/>
          </p:nvSpPr>
          <p:spPr>
            <a:xfrm>
              <a:off x="3536970" y="3963757"/>
              <a:ext cx="1376770" cy="1629543"/>
            </a:xfrm>
            <a:custGeom>
              <a:avLst/>
              <a:gdLst>
                <a:gd name="connsiteX0" fmla="*/ 0 w 1430003"/>
                <a:gd name="connsiteY0" fmla="*/ 1354883 h 1354883"/>
                <a:gd name="connsiteX1" fmla="*/ 1430003 w 1430003"/>
                <a:gd name="connsiteY1" fmla="*/ 0 h 1354883"/>
                <a:gd name="connsiteX2" fmla="*/ 1430003 w 1430003"/>
                <a:gd name="connsiteY2" fmla="*/ 1354883 h 1354883"/>
                <a:gd name="connsiteX3" fmla="*/ 0 w 1430003"/>
                <a:gd name="connsiteY3" fmla="*/ 1354883 h 135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0003" h="1354883">
                  <a:moveTo>
                    <a:pt x="1430003" y="1354883"/>
                  </a:moveTo>
                  <a:cubicBezTo>
                    <a:pt x="640234" y="1354883"/>
                    <a:pt x="0" y="748281"/>
                    <a:pt x="0" y="0"/>
                  </a:cubicBezTo>
                  <a:lnTo>
                    <a:pt x="1430003" y="0"/>
                  </a:lnTo>
                  <a:lnTo>
                    <a:pt x="1430003" y="1354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96404" tIns="99568" rIns="99567" bIns="518406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Attori sociali</a:t>
              </a:r>
            </a:p>
          </p:txBody>
        </p:sp>
      </p:grpSp>
      <p:sp>
        <p:nvSpPr>
          <p:cNvPr id="3" name="CasellaDiTesto 2"/>
          <p:cNvSpPr txBox="1"/>
          <p:nvPr/>
        </p:nvSpPr>
        <p:spPr>
          <a:xfrm>
            <a:off x="4127259" y="2307818"/>
            <a:ext cx="921406" cy="31374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2"/>
                </a:solidFill>
              </a:rPr>
              <a:t>NOMENCLATORE INTERVENTI E SERVIZI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048250" y="3713163"/>
            <a:ext cx="1714500" cy="3063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2"/>
                </a:solidFill>
              </a:rPr>
              <a:t>ANAGRAFE SERVIZI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 smtClean="0"/>
              <a:t>SI regionali: contenuti informativi comuni/domanda sociale</a:t>
            </a:r>
            <a:endParaRPr lang="it-IT" sz="2800" dirty="0"/>
          </a:p>
        </p:txBody>
      </p:sp>
      <p:grpSp>
        <p:nvGrpSpPr>
          <p:cNvPr id="38914" name="Gruppo 3"/>
          <p:cNvGrpSpPr>
            <a:grpSpLocks/>
          </p:cNvGrpSpPr>
          <p:nvPr/>
        </p:nvGrpSpPr>
        <p:grpSpPr bwMode="auto">
          <a:xfrm>
            <a:off x="715963" y="1938338"/>
            <a:ext cx="8213725" cy="4829175"/>
            <a:chOff x="2211054" y="1964763"/>
            <a:chExt cx="6417486" cy="5017278"/>
          </a:xfrm>
        </p:grpSpPr>
        <p:sp>
          <p:nvSpPr>
            <p:cNvPr id="5" name="Figura a mano libera 4"/>
            <p:cNvSpPr/>
            <p:nvPr/>
          </p:nvSpPr>
          <p:spPr>
            <a:xfrm>
              <a:off x="6315317" y="4178171"/>
              <a:ext cx="2313223" cy="2803870"/>
            </a:xfrm>
            <a:custGeom>
              <a:avLst/>
              <a:gdLst>
                <a:gd name="connsiteX0" fmla="*/ 0 w 2312953"/>
                <a:gd name="connsiteY0" fmla="*/ 231295 h 3248954"/>
                <a:gd name="connsiteX1" fmla="*/ 231295 w 2312953"/>
                <a:gd name="connsiteY1" fmla="*/ 0 h 3248954"/>
                <a:gd name="connsiteX2" fmla="*/ 2081658 w 2312953"/>
                <a:gd name="connsiteY2" fmla="*/ 0 h 3248954"/>
                <a:gd name="connsiteX3" fmla="*/ 2312953 w 2312953"/>
                <a:gd name="connsiteY3" fmla="*/ 231295 h 3248954"/>
                <a:gd name="connsiteX4" fmla="*/ 2312953 w 2312953"/>
                <a:gd name="connsiteY4" fmla="*/ 3017659 h 3248954"/>
                <a:gd name="connsiteX5" fmla="*/ 2081658 w 2312953"/>
                <a:gd name="connsiteY5" fmla="*/ 3248954 h 3248954"/>
                <a:gd name="connsiteX6" fmla="*/ 231295 w 2312953"/>
                <a:gd name="connsiteY6" fmla="*/ 3248954 h 3248954"/>
                <a:gd name="connsiteX7" fmla="*/ 0 w 2312953"/>
                <a:gd name="connsiteY7" fmla="*/ 3017659 h 3248954"/>
                <a:gd name="connsiteX8" fmla="*/ 0 w 2312953"/>
                <a:gd name="connsiteY8" fmla="*/ 231295 h 324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2953" h="3248954">
                  <a:moveTo>
                    <a:pt x="0" y="231295"/>
                  </a:moveTo>
                  <a:cubicBezTo>
                    <a:pt x="0" y="103554"/>
                    <a:pt x="103554" y="0"/>
                    <a:pt x="231295" y="0"/>
                  </a:cubicBezTo>
                  <a:lnTo>
                    <a:pt x="2081658" y="0"/>
                  </a:lnTo>
                  <a:cubicBezTo>
                    <a:pt x="2209399" y="0"/>
                    <a:pt x="2312953" y="103554"/>
                    <a:pt x="2312953" y="231295"/>
                  </a:cubicBezTo>
                  <a:lnTo>
                    <a:pt x="2312953" y="3017659"/>
                  </a:lnTo>
                  <a:cubicBezTo>
                    <a:pt x="2312953" y="3145400"/>
                    <a:pt x="2209399" y="3248954"/>
                    <a:pt x="2081658" y="3248954"/>
                  </a:cubicBezTo>
                  <a:lnTo>
                    <a:pt x="231295" y="3248954"/>
                  </a:lnTo>
                  <a:cubicBezTo>
                    <a:pt x="103554" y="3248954"/>
                    <a:pt x="0" y="3145400"/>
                    <a:pt x="0" y="3017659"/>
                  </a:cubicBezTo>
                  <a:lnTo>
                    <a:pt x="0" y="23129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381" bIns="108380" spcCol="1270"/>
            <a:lstStyle/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                </a:t>
              </a:r>
              <a:r>
                <a:rPr lang="it-IT" sz="1600" i="1" dirty="0">
                  <a:solidFill>
                    <a:schemeClr val="bg1">
                      <a:lumMod val="75000"/>
                    </a:schemeClr>
                  </a:solidFill>
                </a:rPr>
                <a:t>Rilevazioni statistiche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             Interventi,  servizi e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buFontTx/>
                <a:buChar char="••"/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           spesa dei Comuni s.a.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       Servizi residenziali 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socioass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e 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sociosan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pu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/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pr</a:t>
              </a: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SINSE Servizi prima infanzia 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pu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/</a:t>
              </a: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pr</a:t>
              </a: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Monitoraggio FNPS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 err="1">
                  <a:solidFill>
                    <a:schemeClr val="bg1">
                      <a:lumMod val="75000"/>
                    </a:schemeClr>
                  </a:solidFill>
                </a:rPr>
                <a:t>MonitoraggioMFFO</a:t>
              </a: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Monitoraggio Nidi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</a:p>
          </p:txBody>
        </p:sp>
        <p:sp>
          <p:nvSpPr>
            <p:cNvPr id="6" name="Figura a mano libera 5"/>
            <p:cNvSpPr/>
            <p:nvPr/>
          </p:nvSpPr>
          <p:spPr>
            <a:xfrm>
              <a:off x="2233380" y="4079211"/>
              <a:ext cx="2280973" cy="2726351"/>
            </a:xfrm>
            <a:custGeom>
              <a:avLst/>
              <a:gdLst>
                <a:gd name="connsiteX0" fmla="*/ 0 w 2281154"/>
                <a:gd name="connsiteY0" fmla="*/ 147767 h 1477670"/>
                <a:gd name="connsiteX1" fmla="*/ 147767 w 2281154"/>
                <a:gd name="connsiteY1" fmla="*/ 0 h 1477670"/>
                <a:gd name="connsiteX2" fmla="*/ 2133387 w 2281154"/>
                <a:gd name="connsiteY2" fmla="*/ 0 h 1477670"/>
                <a:gd name="connsiteX3" fmla="*/ 2281154 w 2281154"/>
                <a:gd name="connsiteY3" fmla="*/ 147767 h 1477670"/>
                <a:gd name="connsiteX4" fmla="*/ 2281154 w 2281154"/>
                <a:gd name="connsiteY4" fmla="*/ 1329903 h 1477670"/>
                <a:gd name="connsiteX5" fmla="*/ 2133387 w 2281154"/>
                <a:gd name="connsiteY5" fmla="*/ 1477670 h 1477670"/>
                <a:gd name="connsiteX6" fmla="*/ 147767 w 2281154"/>
                <a:gd name="connsiteY6" fmla="*/ 1477670 h 1477670"/>
                <a:gd name="connsiteX7" fmla="*/ 0 w 2281154"/>
                <a:gd name="connsiteY7" fmla="*/ 1329903 h 1477670"/>
                <a:gd name="connsiteX8" fmla="*/ 0 w 2281154"/>
                <a:gd name="connsiteY8" fmla="*/ 147767 h 147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477670">
                  <a:moveTo>
                    <a:pt x="0" y="147767"/>
                  </a:moveTo>
                  <a:cubicBezTo>
                    <a:pt x="0" y="66158"/>
                    <a:pt x="66158" y="0"/>
                    <a:pt x="147767" y="0"/>
                  </a:cubicBezTo>
                  <a:lnTo>
                    <a:pt x="2133387" y="0"/>
                  </a:lnTo>
                  <a:cubicBezTo>
                    <a:pt x="2214996" y="0"/>
                    <a:pt x="2281154" y="66158"/>
                    <a:pt x="2281154" y="147767"/>
                  </a:cubicBezTo>
                  <a:lnTo>
                    <a:pt x="2281154" y="1329903"/>
                  </a:lnTo>
                  <a:cubicBezTo>
                    <a:pt x="2281154" y="1411512"/>
                    <a:pt x="2214996" y="1477670"/>
                    <a:pt x="2133387" y="1477670"/>
                  </a:cubicBezTo>
                  <a:lnTo>
                    <a:pt x="147767" y="1477670"/>
                  </a:lnTo>
                  <a:cubicBezTo>
                    <a:pt x="66158" y="1477670"/>
                    <a:pt x="0" y="1411512"/>
                    <a:pt x="0" y="1329903"/>
                  </a:cubicBezTo>
                  <a:lnTo>
                    <a:pt x="0" y="14776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000" bIns="108000" spcCol="1270"/>
            <a:lstStyle/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Albi regionali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terzo settore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bg1">
                      <a:lumMod val="75000"/>
                    </a:schemeClr>
                  </a:solidFill>
                </a:rPr>
                <a:t>Rilevazioni  statistiche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Organizzazioni di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Volontariato,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Cooperative sociali,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Fondazioni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SI progettuale su lavoro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e professioni sociali</a:t>
              </a:r>
            </a:p>
          </p:txBody>
        </p:sp>
        <p:sp>
          <p:nvSpPr>
            <p:cNvPr id="7" name="Figura a mano libera 6"/>
            <p:cNvSpPr/>
            <p:nvPr/>
          </p:nvSpPr>
          <p:spPr>
            <a:xfrm>
              <a:off x="6326481" y="1994451"/>
              <a:ext cx="2282214" cy="1741698"/>
            </a:xfrm>
            <a:custGeom>
              <a:avLst/>
              <a:gdLst>
                <a:gd name="connsiteX0" fmla="*/ 0 w 2281154"/>
                <a:gd name="connsiteY0" fmla="*/ 179176 h 1791764"/>
                <a:gd name="connsiteX1" fmla="*/ 179176 w 2281154"/>
                <a:gd name="connsiteY1" fmla="*/ 0 h 1791764"/>
                <a:gd name="connsiteX2" fmla="*/ 2101978 w 2281154"/>
                <a:gd name="connsiteY2" fmla="*/ 0 h 1791764"/>
                <a:gd name="connsiteX3" fmla="*/ 2281154 w 2281154"/>
                <a:gd name="connsiteY3" fmla="*/ 179176 h 1791764"/>
                <a:gd name="connsiteX4" fmla="*/ 2281154 w 2281154"/>
                <a:gd name="connsiteY4" fmla="*/ 1612588 h 1791764"/>
                <a:gd name="connsiteX5" fmla="*/ 2101978 w 2281154"/>
                <a:gd name="connsiteY5" fmla="*/ 1791764 h 1791764"/>
                <a:gd name="connsiteX6" fmla="*/ 179176 w 2281154"/>
                <a:gd name="connsiteY6" fmla="*/ 1791764 h 1791764"/>
                <a:gd name="connsiteX7" fmla="*/ 0 w 2281154"/>
                <a:gd name="connsiteY7" fmla="*/ 1612588 h 1791764"/>
                <a:gd name="connsiteX8" fmla="*/ 0 w 2281154"/>
                <a:gd name="connsiteY8" fmla="*/ 179176 h 1791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791764">
                  <a:moveTo>
                    <a:pt x="0" y="179176"/>
                  </a:moveTo>
                  <a:cubicBezTo>
                    <a:pt x="0" y="80220"/>
                    <a:pt x="80220" y="0"/>
                    <a:pt x="179176" y="0"/>
                  </a:cubicBezTo>
                  <a:lnTo>
                    <a:pt x="2101978" y="0"/>
                  </a:lnTo>
                  <a:cubicBezTo>
                    <a:pt x="2200934" y="0"/>
                    <a:pt x="2281154" y="80220"/>
                    <a:pt x="2281154" y="179176"/>
                  </a:cubicBezTo>
                  <a:lnTo>
                    <a:pt x="2281154" y="1612588"/>
                  </a:lnTo>
                  <a:cubicBezTo>
                    <a:pt x="2281154" y="1711544"/>
                    <a:pt x="2200934" y="1791764"/>
                    <a:pt x="2101978" y="1791764"/>
                  </a:cubicBezTo>
                  <a:lnTo>
                    <a:pt x="179176" y="1791764"/>
                  </a:lnTo>
                  <a:cubicBezTo>
                    <a:pt x="80220" y="1791764"/>
                    <a:pt x="0" y="1711544"/>
                    <a:pt x="0" y="1612588"/>
                  </a:cubicBezTo>
                  <a:lnTo>
                    <a:pt x="0" y="179176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84666" tIns="100319" rIns="100318" bIns="548260" spcCol="1270"/>
            <a:lstStyle/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i="1" dirty="0" err="1">
                  <a:solidFill>
                    <a:schemeClr val="tx2"/>
                  </a:solidFill>
                </a:rPr>
                <a:t>Process</a:t>
              </a:r>
              <a:r>
                <a:rPr lang="it-IT" sz="1600" i="1" dirty="0">
                  <a:solidFill>
                    <a:schemeClr val="tx2"/>
                  </a:solidFill>
                </a:rPr>
                <a:t> </a:t>
              </a:r>
              <a:r>
                <a:rPr lang="it-IT" sz="1600" i="1" dirty="0" err="1">
                  <a:solidFill>
                    <a:schemeClr val="tx2"/>
                  </a:solidFill>
                </a:rPr>
                <a:t>produced</a:t>
              </a:r>
              <a:r>
                <a:rPr lang="it-IT" sz="1600" i="1" dirty="0">
                  <a:solidFill>
                    <a:schemeClr val="tx2"/>
                  </a:solidFill>
                </a:rPr>
                <a:t> data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Cartella sociale e sociosanitaria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Moduli SISS sull’utenza: SINA, SINBA, SIP</a:t>
              </a:r>
            </a:p>
          </p:txBody>
        </p:sp>
        <p:sp>
          <p:nvSpPr>
            <p:cNvPr id="8" name="Figura a mano libera 7"/>
            <p:cNvSpPr/>
            <p:nvPr/>
          </p:nvSpPr>
          <p:spPr>
            <a:xfrm>
              <a:off x="2211054" y="1964763"/>
              <a:ext cx="2102365" cy="1740048"/>
            </a:xfrm>
            <a:custGeom>
              <a:avLst/>
              <a:gdLst>
                <a:gd name="connsiteX0" fmla="*/ 0 w 2281154"/>
                <a:gd name="connsiteY0" fmla="*/ 174064 h 1740637"/>
                <a:gd name="connsiteX1" fmla="*/ 174064 w 2281154"/>
                <a:gd name="connsiteY1" fmla="*/ 0 h 1740637"/>
                <a:gd name="connsiteX2" fmla="*/ 2107090 w 2281154"/>
                <a:gd name="connsiteY2" fmla="*/ 0 h 1740637"/>
                <a:gd name="connsiteX3" fmla="*/ 2281154 w 2281154"/>
                <a:gd name="connsiteY3" fmla="*/ 174064 h 1740637"/>
                <a:gd name="connsiteX4" fmla="*/ 2281154 w 2281154"/>
                <a:gd name="connsiteY4" fmla="*/ 1566573 h 1740637"/>
                <a:gd name="connsiteX5" fmla="*/ 2107090 w 2281154"/>
                <a:gd name="connsiteY5" fmla="*/ 1740637 h 1740637"/>
                <a:gd name="connsiteX6" fmla="*/ 174064 w 2281154"/>
                <a:gd name="connsiteY6" fmla="*/ 1740637 h 1740637"/>
                <a:gd name="connsiteX7" fmla="*/ 0 w 2281154"/>
                <a:gd name="connsiteY7" fmla="*/ 1566573 h 1740637"/>
                <a:gd name="connsiteX8" fmla="*/ 0 w 2281154"/>
                <a:gd name="connsiteY8" fmla="*/ 174064 h 1740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740637">
                  <a:moveTo>
                    <a:pt x="0" y="174064"/>
                  </a:moveTo>
                  <a:cubicBezTo>
                    <a:pt x="0" y="77931"/>
                    <a:pt x="77931" y="0"/>
                    <a:pt x="174064" y="0"/>
                  </a:cubicBezTo>
                  <a:lnTo>
                    <a:pt x="2107090" y="0"/>
                  </a:lnTo>
                  <a:cubicBezTo>
                    <a:pt x="2203223" y="0"/>
                    <a:pt x="2281154" y="77931"/>
                    <a:pt x="2281154" y="174064"/>
                  </a:cubicBezTo>
                  <a:lnTo>
                    <a:pt x="2281154" y="1566573"/>
                  </a:lnTo>
                  <a:cubicBezTo>
                    <a:pt x="2281154" y="1662706"/>
                    <a:pt x="2203223" y="1740637"/>
                    <a:pt x="2107090" y="1740637"/>
                  </a:cubicBezTo>
                  <a:lnTo>
                    <a:pt x="174064" y="1740637"/>
                  </a:lnTo>
                  <a:cubicBezTo>
                    <a:pt x="77931" y="1740637"/>
                    <a:pt x="0" y="1662706"/>
                    <a:pt x="0" y="1566573"/>
                  </a:cubicBezTo>
                  <a:lnTo>
                    <a:pt x="0" y="17406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000" bIns="108000" spcCol="1270"/>
            <a:lstStyle/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i="1" dirty="0" err="1">
                  <a:solidFill>
                    <a:schemeClr val="bg1">
                      <a:lumMod val="75000"/>
                    </a:schemeClr>
                  </a:solidFill>
                </a:rPr>
                <a:t>Survey</a:t>
              </a:r>
              <a:r>
                <a:rPr lang="it-IT" sz="1600" i="1" dirty="0">
                  <a:solidFill>
                    <a:schemeClr val="bg1">
                      <a:lumMod val="75000"/>
                    </a:schemeClr>
                  </a:solidFill>
                </a:rPr>
                <a:t> di popolazione su  </a:t>
              </a: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Struttura demografica e familiare, Condizioni economiche e stili di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Vita, Istruzione,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Occupazione,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bg1">
                      <a:lumMod val="75000"/>
                    </a:schemeClr>
                  </a:solidFill>
                </a:rPr>
                <a:t>Stato di salute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endParaRPr lang="it-IT" sz="16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" name="Figura a mano libera 8"/>
            <p:cNvSpPr/>
            <p:nvPr/>
          </p:nvSpPr>
          <p:spPr>
            <a:xfrm>
              <a:off x="3536970" y="2349058"/>
              <a:ext cx="1354444" cy="1629543"/>
            </a:xfrm>
            <a:custGeom>
              <a:avLst/>
              <a:gdLst>
                <a:gd name="connsiteX0" fmla="*/ 0 w 1354883"/>
                <a:gd name="connsiteY0" fmla="*/ 1430003 h 1430003"/>
                <a:gd name="connsiteX1" fmla="*/ 1354883 w 1354883"/>
                <a:gd name="connsiteY1" fmla="*/ 0 h 1430003"/>
                <a:gd name="connsiteX2" fmla="*/ 1354883 w 1354883"/>
                <a:gd name="connsiteY2" fmla="*/ 1430003 h 1430003"/>
                <a:gd name="connsiteX3" fmla="*/ 0 w 1354883"/>
                <a:gd name="connsiteY3" fmla="*/ 1430003 h 14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883" h="1430003">
                  <a:moveTo>
                    <a:pt x="0" y="1430003"/>
                  </a:moveTo>
                  <a:cubicBezTo>
                    <a:pt x="0" y="640234"/>
                    <a:pt x="606602" y="0"/>
                    <a:pt x="1354883" y="0"/>
                  </a:cubicBezTo>
                  <a:lnTo>
                    <a:pt x="1354883" y="1430003"/>
                  </a:lnTo>
                  <a:lnTo>
                    <a:pt x="0" y="14300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0800" tIns="518406" rIns="99568" bIns="9956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Bisogni e fenomeni  sociali</a:t>
              </a:r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5597165" y="2349058"/>
              <a:ext cx="1354444" cy="1459662"/>
            </a:xfrm>
            <a:custGeom>
              <a:avLst/>
              <a:gdLst>
                <a:gd name="connsiteX0" fmla="*/ 0 w 1430003"/>
                <a:gd name="connsiteY0" fmla="*/ 1354883 h 1354883"/>
                <a:gd name="connsiteX1" fmla="*/ 1430003 w 1430003"/>
                <a:gd name="connsiteY1" fmla="*/ 0 h 1354883"/>
                <a:gd name="connsiteX2" fmla="*/ 1430003 w 1430003"/>
                <a:gd name="connsiteY2" fmla="*/ 1354883 h 1354883"/>
                <a:gd name="connsiteX3" fmla="*/ 0 w 1430003"/>
                <a:gd name="connsiteY3" fmla="*/ 1354883 h 135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0003" h="1354883">
                  <a:moveTo>
                    <a:pt x="0" y="0"/>
                  </a:moveTo>
                  <a:cubicBezTo>
                    <a:pt x="789769" y="0"/>
                    <a:pt x="1430003" y="606602"/>
                    <a:pt x="1430003" y="1354883"/>
                  </a:cubicBezTo>
                  <a:lnTo>
                    <a:pt x="0" y="13548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9568" tIns="518406" rIns="100800" bIns="9956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Domanda sociale</a:t>
              </a:r>
            </a:p>
          </p:txBody>
        </p:sp>
        <p:sp>
          <p:nvSpPr>
            <p:cNvPr id="11" name="Figura a mano libera 10"/>
            <p:cNvSpPr/>
            <p:nvPr/>
          </p:nvSpPr>
          <p:spPr>
            <a:xfrm>
              <a:off x="5519023" y="4107249"/>
              <a:ext cx="1432586" cy="1500895"/>
            </a:xfrm>
            <a:custGeom>
              <a:avLst/>
              <a:gdLst>
                <a:gd name="connsiteX0" fmla="*/ 0 w 1354883"/>
                <a:gd name="connsiteY0" fmla="*/ 1430003 h 1430003"/>
                <a:gd name="connsiteX1" fmla="*/ 1354883 w 1354883"/>
                <a:gd name="connsiteY1" fmla="*/ 0 h 1430003"/>
                <a:gd name="connsiteX2" fmla="*/ 1354883 w 1354883"/>
                <a:gd name="connsiteY2" fmla="*/ 1430003 h 1430003"/>
                <a:gd name="connsiteX3" fmla="*/ 0 w 1354883"/>
                <a:gd name="connsiteY3" fmla="*/ 1430003 h 14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883" h="1430003">
                  <a:moveTo>
                    <a:pt x="1354883" y="0"/>
                  </a:moveTo>
                  <a:cubicBezTo>
                    <a:pt x="1354883" y="789769"/>
                    <a:pt x="748281" y="1430003"/>
                    <a:pt x="0" y="1430003"/>
                  </a:cubicBezTo>
                  <a:lnTo>
                    <a:pt x="0" y="0"/>
                  </a:lnTo>
                  <a:lnTo>
                    <a:pt x="1354883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9568" tIns="99569" rIns="496404" bIns="518406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Offerta sociale</a:t>
              </a:r>
            </a:p>
          </p:txBody>
        </p:sp>
        <p:sp>
          <p:nvSpPr>
            <p:cNvPr id="12" name="Figura a mano libera 11"/>
            <p:cNvSpPr/>
            <p:nvPr/>
          </p:nvSpPr>
          <p:spPr>
            <a:xfrm>
              <a:off x="3536970" y="3963757"/>
              <a:ext cx="1376770" cy="1629543"/>
            </a:xfrm>
            <a:custGeom>
              <a:avLst/>
              <a:gdLst>
                <a:gd name="connsiteX0" fmla="*/ 0 w 1430003"/>
                <a:gd name="connsiteY0" fmla="*/ 1354883 h 1354883"/>
                <a:gd name="connsiteX1" fmla="*/ 1430003 w 1430003"/>
                <a:gd name="connsiteY1" fmla="*/ 0 h 1354883"/>
                <a:gd name="connsiteX2" fmla="*/ 1430003 w 1430003"/>
                <a:gd name="connsiteY2" fmla="*/ 1354883 h 1354883"/>
                <a:gd name="connsiteX3" fmla="*/ 0 w 1430003"/>
                <a:gd name="connsiteY3" fmla="*/ 1354883 h 135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0003" h="1354883">
                  <a:moveTo>
                    <a:pt x="1430003" y="1354883"/>
                  </a:moveTo>
                  <a:cubicBezTo>
                    <a:pt x="640234" y="1354883"/>
                    <a:pt x="0" y="748281"/>
                    <a:pt x="0" y="0"/>
                  </a:cubicBezTo>
                  <a:lnTo>
                    <a:pt x="1430003" y="0"/>
                  </a:lnTo>
                  <a:lnTo>
                    <a:pt x="1430003" y="1354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96404" tIns="99568" rIns="99567" bIns="518406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Attori sociali</a:t>
              </a:r>
            </a:p>
          </p:txBody>
        </p:sp>
      </p:grpSp>
      <p:sp>
        <p:nvSpPr>
          <p:cNvPr id="3" name="CasellaDiTesto 2"/>
          <p:cNvSpPr txBox="1"/>
          <p:nvPr/>
        </p:nvSpPr>
        <p:spPr>
          <a:xfrm>
            <a:off x="4127259" y="2307818"/>
            <a:ext cx="921406" cy="31374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2"/>
                </a:solidFill>
              </a:rPr>
              <a:t>NOMENCLATORE INTERVENTI E SERVIZI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048250" y="3713163"/>
            <a:ext cx="1714500" cy="3063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2"/>
                </a:solidFill>
              </a:rPr>
              <a:t>ANAGRAFE SERVIZI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contenuto 9"/>
          <p:cNvSpPr>
            <a:spLocks noGrp="1"/>
          </p:cNvSpPr>
          <p:nvPr>
            <p:ph idx="1"/>
          </p:nvPr>
        </p:nvSpPr>
        <p:spPr>
          <a:xfrm>
            <a:off x="2971800" y="792163"/>
            <a:ext cx="5715000" cy="55784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it-IT" smtClean="0"/>
          </a:p>
          <a:p>
            <a:pPr marL="0" indent="0" eaLnBrk="1" hangingPunct="1">
              <a:buFont typeface="Arial" charset="0"/>
              <a:buNone/>
            </a:pPr>
            <a:r>
              <a:rPr lang="it-IT" i="1" smtClean="0"/>
              <a:t>Lo stato dell’arte dello sviluppo dei sistemi informativi e statistici dei servizi sociali da un ottica interregionale , attraverso le tappe del lavoro di coordinamento curato dal Gruppo lavoro CISIS</a:t>
            </a:r>
          </a:p>
        </p:txBody>
      </p:sp>
      <p:sp>
        <p:nvSpPr>
          <p:cNvPr id="15362" name="Segnaposto testo 10"/>
          <p:cNvSpPr>
            <a:spLocks noGrp="1"/>
          </p:cNvSpPr>
          <p:nvPr>
            <p:ph type="body" sz="half" idx="2"/>
          </p:nvPr>
        </p:nvSpPr>
        <p:spPr>
          <a:xfrm>
            <a:off x="457200" y="2130425"/>
            <a:ext cx="2139950" cy="4243388"/>
          </a:xfrm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1262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/>
              <a:t>L’ adozione del Nomenclatore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539750" y="1600200"/>
          <a:ext cx="8147050" cy="319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893"/>
                <a:gridCol w="1163893"/>
                <a:gridCol w="1163893"/>
                <a:gridCol w="1163893"/>
                <a:gridCol w="1163893"/>
                <a:gridCol w="1163893"/>
                <a:gridCol w="1163893"/>
              </a:tblGrid>
              <a:tr h="370840">
                <a:tc row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OFFERTA</a:t>
                      </a:r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Monitoraggio FNPS</a:t>
                      </a:r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Rilevazione servizi e interventi sociali Comuni singoli</a:t>
                      </a:r>
                      <a:r>
                        <a:rPr lang="it-IT" sz="1400" baseline="0" dirty="0" smtClean="0"/>
                        <a:t> e associati (spesa degli enti, compartecipazioni, utenti, forme associative)</a:t>
                      </a:r>
                      <a:endParaRPr lang="it-IT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Nomenclatore Interregionale</a:t>
                      </a:r>
                      <a:r>
                        <a:rPr lang="it-IT" baseline="0" dirty="0" smtClean="0"/>
                        <a:t> Servizi e interventi Sociali</a:t>
                      </a:r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929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aseline="0" dirty="0" smtClean="0"/>
                        <a:t>Rilevazioni sulle unità di offerta</a:t>
                      </a:r>
                      <a:endParaRPr lang="it-IT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Monitoraggio CNDA Piano Straordinario Nidi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Monitoraggio</a:t>
                      </a:r>
                      <a:r>
                        <a:rPr lang="it-IT" sz="1200" baseline="0" dirty="0" smtClean="0"/>
                        <a:t> CNDA Minori Fuori Famiglia d’origine</a:t>
                      </a:r>
                      <a:endParaRPr lang="it-IT" sz="12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aseline="0" dirty="0" smtClean="0"/>
                        <a:t>di servizi residenziali pubbliche e private</a:t>
                      </a:r>
                      <a:endParaRPr lang="it-IT" sz="1200" dirty="0" smtClean="0"/>
                    </a:p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di servizi socio-educativi</a:t>
                      </a:r>
                      <a:r>
                        <a:rPr lang="it-IT" sz="1200" baseline="0" dirty="0" smtClean="0"/>
                        <a:t> prima infanzia</a:t>
                      </a:r>
                      <a:endParaRPr lang="it-IT" sz="1200" dirty="0" smtClean="0"/>
                    </a:p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Segnaposto contenuto 6"/>
          <p:cNvGraphicFramePr>
            <a:graphicFrameLocks/>
          </p:cNvGraphicFramePr>
          <p:nvPr/>
        </p:nvGraphicFramePr>
        <p:xfrm>
          <a:off x="539750" y="5084763"/>
          <a:ext cx="8218488" cy="1711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922"/>
                <a:gridCol w="3009706"/>
                <a:gridCol w="2054814"/>
                <a:gridCol w="2054814"/>
              </a:tblGrid>
              <a:tr h="272385"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DOMANDA</a:t>
                      </a:r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Cartella sociale</a:t>
                      </a:r>
                      <a:r>
                        <a:rPr lang="it-IT" sz="1400" b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regionale</a:t>
                      </a:r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72385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Nomenclatore Interregionale Servizi e interventi Sociali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26862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Casellario delle prestazioni sociali</a:t>
                      </a:r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71352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aseline="0" dirty="0" smtClean="0"/>
                        <a:t>SINA</a:t>
                      </a:r>
                      <a:endParaRPr lang="it-IT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SINBA</a:t>
                      </a:r>
                      <a:endParaRPr lang="it-IT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SIP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Domanda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971800" y="792163"/>
            <a:ext cx="5715000" cy="5578475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>
                <a:solidFill>
                  <a:schemeClr val="tx2"/>
                </a:solidFill>
              </a:rPr>
              <a:t>Cartella sociale regionale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3500" dirty="0">
              <a:solidFill>
                <a:schemeClr val="tx2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300" dirty="0">
                <a:solidFill>
                  <a:schemeClr val="accent1"/>
                </a:solidFill>
              </a:rPr>
              <a:t>Dati individuali sui beneficiari delle prestazioni e sulle prestazioni </a:t>
            </a:r>
            <a:r>
              <a:rPr lang="it-IT" sz="2300" dirty="0" smtClean="0">
                <a:solidFill>
                  <a:schemeClr val="accent1"/>
                </a:solidFill>
              </a:rPr>
              <a:t>ricevute </a:t>
            </a:r>
            <a:r>
              <a:rPr lang="it-IT" sz="2300" dirty="0" smtClean="0"/>
              <a:t>completano il patrimonio </a:t>
            </a:r>
            <a:r>
              <a:rPr lang="it-IT" sz="2300" dirty="0"/>
              <a:t>informativo a supporto alle attività di programmazione </a:t>
            </a:r>
            <a:r>
              <a:rPr lang="it-IT" sz="2300" dirty="0" smtClean="0"/>
              <a:t>regionali, permettendo: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2300" dirty="0"/>
          </a:p>
          <a:p>
            <a:pPr marL="182880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300" dirty="0"/>
              <a:t>analisi della domanda e del profilo dei beneficiari </a:t>
            </a:r>
            <a:endParaRPr lang="it-IT" sz="2300" dirty="0" smtClean="0"/>
          </a:p>
          <a:p>
            <a:pPr marL="182880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300" dirty="0"/>
          </a:p>
          <a:p>
            <a:pPr marL="182880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300" dirty="0"/>
              <a:t>monitoraggio </a:t>
            </a:r>
            <a:r>
              <a:rPr lang="it-IT" sz="2300" dirty="0" smtClean="0"/>
              <a:t>efficacia del sistema degli interventi e servizi</a:t>
            </a:r>
          </a:p>
          <a:p>
            <a:pPr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700" dirty="0" smtClean="0"/>
              <a:t>archiviazione </a:t>
            </a:r>
            <a:r>
              <a:rPr lang="it-IT" sz="1700" dirty="0"/>
              <a:t>e storicizzazione degli interventi </a:t>
            </a:r>
            <a:r>
              <a:rPr lang="it-IT" sz="1700" dirty="0" smtClean="0"/>
              <a:t>erogati</a:t>
            </a:r>
          </a:p>
          <a:p>
            <a:pPr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700" dirty="0" smtClean="0"/>
              <a:t>monitoraggio esiti</a:t>
            </a:r>
          </a:p>
          <a:p>
            <a:pPr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700" dirty="0" smtClean="0"/>
              <a:t>monitoraggio appropriatezza</a:t>
            </a:r>
            <a:endParaRPr lang="it-IT" sz="1700" dirty="0"/>
          </a:p>
          <a:p>
            <a:pPr marL="182880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100" dirty="0"/>
          </a:p>
          <a:p>
            <a:pPr marL="182880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300" dirty="0"/>
              <a:t>monitoraggio efficienza del sistema degli </a:t>
            </a:r>
            <a:r>
              <a:rPr lang="it-IT" sz="2300" dirty="0" smtClean="0"/>
              <a:t>interventi e servizi:</a:t>
            </a:r>
          </a:p>
          <a:p>
            <a:pPr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700" dirty="0" smtClean="0"/>
              <a:t>tempistica </a:t>
            </a:r>
            <a:r>
              <a:rPr lang="it-IT" sz="1700" dirty="0"/>
              <a:t>degli </a:t>
            </a:r>
            <a:r>
              <a:rPr lang="it-IT" sz="1700" dirty="0" smtClean="0"/>
              <a:t>interventi</a:t>
            </a:r>
          </a:p>
          <a:p>
            <a:pPr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700" dirty="0" smtClean="0"/>
              <a:t>liste </a:t>
            </a:r>
            <a:r>
              <a:rPr lang="it-IT" sz="1700" dirty="0"/>
              <a:t>di </a:t>
            </a:r>
            <a:r>
              <a:rPr lang="it-IT" sz="1700" dirty="0" smtClean="0"/>
              <a:t>attesa</a:t>
            </a:r>
          </a:p>
          <a:p>
            <a:pPr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700" dirty="0" smtClean="0"/>
              <a:t>carichi </a:t>
            </a:r>
            <a:r>
              <a:rPr lang="it-IT" sz="1700" dirty="0"/>
              <a:t>di </a:t>
            </a:r>
            <a:r>
              <a:rPr lang="it-IT" sz="1700" dirty="0" smtClean="0"/>
              <a:t>lavoro</a:t>
            </a:r>
          </a:p>
          <a:p>
            <a:pPr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700" dirty="0" smtClean="0"/>
              <a:t>spese </a:t>
            </a:r>
            <a:r>
              <a:rPr lang="it-IT" sz="1700" dirty="0"/>
              <a:t>per </a:t>
            </a:r>
            <a:r>
              <a:rPr lang="it-IT" sz="1700" dirty="0" smtClean="0"/>
              <a:t>interventi</a:t>
            </a:r>
          </a:p>
          <a:p>
            <a:pPr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700" dirty="0"/>
              <a:t>v</a:t>
            </a:r>
            <a:r>
              <a:rPr lang="it-IT" sz="1700" dirty="0" smtClean="0"/>
              <a:t>alutazioni su integrazione dei percorsi assistenziali e sull’integrazione delle diverse politiche di interventi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2100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457200" y="1412875"/>
            <a:ext cx="2139950" cy="49609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E’ necessaria una modalità di raccolta dati che fornisca informazioni individuali sull’utenza che accede ai Servizi Sociali e che consentano:</a:t>
            </a:r>
          </a:p>
          <a:p>
            <a:pPr marL="285750" indent="-2857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it-IT" dirty="0"/>
              <a:t>l</a:t>
            </a:r>
            <a:r>
              <a:rPr lang="it-IT" dirty="0" smtClean="0"/>
              <a:t>a ricomposizione della frammentarietà dei percorsi assistenziali individuali all’interno del sistema dei servizi, dal primo contatto, alla presa in carico, alla dimissione</a:t>
            </a:r>
          </a:p>
          <a:p>
            <a:pPr marL="285750" indent="-2857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it-IT" dirty="0" smtClean="0"/>
              <a:t>l’integrazione della componente sociale, socio-sanitaria del percorso assistenziale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Domanda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916238" y="765175"/>
            <a:ext cx="5715000" cy="5576888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600" dirty="0">
                <a:solidFill>
                  <a:schemeClr val="tx2"/>
                </a:solidFill>
              </a:rPr>
              <a:t>Cartella sociale </a:t>
            </a:r>
            <a:r>
              <a:rPr lang="it-IT" sz="4600" dirty="0" smtClean="0">
                <a:solidFill>
                  <a:schemeClr val="tx2"/>
                </a:solidFill>
              </a:rPr>
              <a:t>regionale</a:t>
            </a:r>
            <a:endParaRPr lang="it-IT" sz="46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500" dirty="0" smtClean="0"/>
              <a:t>La cartella sociale informatizzata è al </a:t>
            </a:r>
            <a:r>
              <a:rPr lang="it-IT" sz="4500" dirty="0"/>
              <a:t>contempo </a:t>
            </a:r>
            <a:r>
              <a:rPr lang="it-IT" sz="4500" b="1" dirty="0"/>
              <a:t>strumento dell’operatore dei servizi sociali e mattone fondamentale del sistema </a:t>
            </a:r>
            <a:r>
              <a:rPr lang="it-IT" sz="4500" b="1" dirty="0" smtClean="0"/>
              <a:t>informativo: </a:t>
            </a:r>
            <a:r>
              <a:rPr lang="it-IT" sz="4500" dirty="0" smtClean="0"/>
              <a:t>in tal senso i  requisiti di base sono: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4500" dirty="0"/>
          </a:p>
          <a:p>
            <a:pPr marL="182880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500" dirty="0"/>
              <a:t>gestione reale delle erogazioni e filiera completa richiesta/intervento</a:t>
            </a:r>
          </a:p>
          <a:p>
            <a:pPr marL="182880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500" dirty="0" smtClean="0"/>
              <a:t>integrazione con </a:t>
            </a:r>
            <a:r>
              <a:rPr lang="it-IT" sz="4500" dirty="0"/>
              <a:t>le </a:t>
            </a:r>
            <a:r>
              <a:rPr lang="it-IT" sz="4500" dirty="0" smtClean="0"/>
              <a:t>anagrafi comunali, includendo informazioni sul nucleo familiare</a:t>
            </a:r>
          </a:p>
          <a:p>
            <a:pPr marL="182880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500" dirty="0" smtClean="0"/>
              <a:t>integrazione/interoperabilità con </a:t>
            </a:r>
            <a:r>
              <a:rPr lang="it-IT" sz="4500" dirty="0"/>
              <a:t>i sistemi informativi di altre </a:t>
            </a:r>
            <a:r>
              <a:rPr lang="it-IT" sz="4500" dirty="0" smtClean="0"/>
              <a:t>amministrazioni che svolgono lavoro sociale e di cura (ASL, INPS ….)</a:t>
            </a:r>
          </a:p>
          <a:p>
            <a:pPr marL="182880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500" dirty="0" smtClean="0"/>
              <a:t>adozione di classificazioni operativamente utili al professionista e nel contempo raccordate con le classificazioni del sistema informativo regionale</a:t>
            </a:r>
          </a:p>
          <a:p>
            <a:pPr marL="182880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500" dirty="0" smtClean="0"/>
              <a:t>produzione di elementi informativi </a:t>
            </a:r>
            <a:r>
              <a:rPr lang="it-IT" sz="4500" dirty="0"/>
              <a:t>e dati</a:t>
            </a:r>
          </a:p>
          <a:p>
            <a:pPr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500" dirty="0" smtClean="0"/>
              <a:t>necessari </a:t>
            </a:r>
            <a:r>
              <a:rPr lang="it-IT" sz="3500" dirty="0"/>
              <a:t>agli operatori di front </a:t>
            </a:r>
            <a:r>
              <a:rPr lang="it-IT" sz="3500" dirty="0" smtClean="0"/>
              <a:t>office e operatori sociali </a:t>
            </a:r>
          </a:p>
          <a:p>
            <a:pPr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500" dirty="0" smtClean="0"/>
              <a:t>necessari ad alimentare i debiti </a:t>
            </a:r>
            <a:r>
              <a:rPr lang="it-IT" sz="3500" dirty="0"/>
              <a:t>informativi </a:t>
            </a:r>
            <a:r>
              <a:rPr lang="it-IT" sz="3500" dirty="0" smtClean="0"/>
              <a:t>istituzionali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3011" name="Segnaposto testo 4"/>
          <p:cNvSpPr>
            <a:spLocks noGrp="1"/>
          </p:cNvSpPr>
          <p:nvPr>
            <p:ph type="body" sz="half" idx="2"/>
          </p:nvPr>
        </p:nvSpPr>
        <p:spPr>
          <a:xfrm>
            <a:off x="457200" y="1412875"/>
            <a:ext cx="2139950" cy="4960938"/>
          </a:xfrm>
        </p:spPr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Domanda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971800" y="792163"/>
            <a:ext cx="5715000" cy="55784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200" dirty="0">
                <a:solidFill>
                  <a:schemeClr val="tx2"/>
                </a:solidFill>
              </a:rPr>
              <a:t>Cartella sociale regionale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dirty="0" smtClean="0"/>
              <a:t>Contesti regionali attuali: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 smtClean="0"/>
          </a:p>
          <a:p>
            <a:pPr marL="182880" indent="-18288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it-IT" sz="1800" dirty="0" smtClean="0"/>
              <a:t>con esperienze di adozione di cartelle sociali informatizzate sul territorio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i="1" dirty="0"/>
              <a:t>-&gt; percorsi di definizione di set informativi minimi da conferire al livello regionale a partire dall’eterogeneità degli strumenti e contenuti informativi </a:t>
            </a:r>
            <a:r>
              <a:rPr lang="it-IT" sz="1600" i="1" dirty="0" smtClean="0"/>
              <a:t>delle cartelle territoriali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6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dirty="0" smtClean="0"/>
              <a:t>- che promuovono per i territori cartelle sociali regionali informatizzate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i="1" dirty="0" smtClean="0"/>
              <a:t>-&gt; percorsi di </a:t>
            </a:r>
            <a:r>
              <a:rPr lang="it-IT" sz="1600" i="1" dirty="0"/>
              <a:t>definizione condivisa del set informativo della cartella sociale regionale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b="1" dirty="0" smtClean="0"/>
          </a:p>
        </p:txBody>
      </p:sp>
      <p:sp>
        <p:nvSpPr>
          <p:cNvPr id="44035" name="Segnaposto testo 4"/>
          <p:cNvSpPr>
            <a:spLocks noGrp="1"/>
          </p:cNvSpPr>
          <p:nvPr>
            <p:ph type="body" sz="half" idx="2"/>
          </p:nvPr>
        </p:nvSpPr>
        <p:spPr>
          <a:xfrm>
            <a:off x="457200" y="1412875"/>
            <a:ext cx="2139950" cy="4960938"/>
          </a:xfrm>
        </p:spPr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</p:txBody>
      </p:sp>
      <p:sp>
        <p:nvSpPr>
          <p:cNvPr id="44036" name="Segnaposto testo 4"/>
          <p:cNvSpPr txBox="1">
            <a:spLocks/>
          </p:cNvSpPr>
          <p:nvPr/>
        </p:nvSpPr>
        <p:spPr bwMode="auto">
          <a:xfrm>
            <a:off x="468313" y="1412875"/>
            <a:ext cx="2138362" cy="496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it-IT" sz="1400">
                <a:latin typeface="Cambria" pitchFamily="18" charset="0"/>
              </a:rPr>
              <a:t>Con l’ausilio delle nuove tecnologie e dell’interoperabilità tra i sistemi è possibile ridurre al massimo le operazioni di trasferimento del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it-IT" sz="1400">
                <a:latin typeface="Cambria" pitchFamily="18" charset="0"/>
              </a:rPr>
              <a:t>contenuto informativo dell’operatività all’interno dei flussi informativi del sistema, nel rispetto della riservatezza dei dati e della titolarità e competenza all’utilizzo da parte dei diversi soggetti.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it-IT" sz="14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Domanda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916238" y="692150"/>
            <a:ext cx="5715000" cy="5578475"/>
          </a:xfrm>
        </p:spPr>
        <p:txBody>
          <a:bodyPr rtlCol="0"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600" dirty="0">
                <a:solidFill>
                  <a:schemeClr val="tx2"/>
                </a:solidFill>
              </a:rPr>
              <a:t>SINA, SINBA, (SIP di prossima </a:t>
            </a:r>
            <a:r>
              <a:rPr lang="it-IT" sz="4600" dirty="0" smtClean="0">
                <a:solidFill>
                  <a:schemeClr val="tx2"/>
                </a:solidFill>
              </a:rPr>
              <a:t>realizzazione)…Casellario delle Prestazioni Assistenziali</a:t>
            </a:r>
            <a:endParaRPr lang="it-IT" sz="4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800" i="1" dirty="0" smtClean="0"/>
              <a:t>Ministero Politiche Sociali, ISTAT, Regioni e INPS</a:t>
            </a:r>
            <a:endParaRPr lang="it-IT" sz="38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800" dirty="0" smtClean="0"/>
              <a:t>Progettazione e definizione  coordinata e condivisa di set informativi minimi derivabili dalle cartelle sociali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800" dirty="0" smtClean="0"/>
              <a:t>Implementazione dei flussi informativi: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800" dirty="0" smtClean="0"/>
              <a:t>	dai sistemi gestionali degli enti erogatori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800" dirty="0"/>
              <a:t>	</a:t>
            </a:r>
            <a:r>
              <a:rPr lang="it-IT" sz="3800" dirty="0" smtClean="0"/>
              <a:t>ai sistemi informativi regionali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800" dirty="0"/>
              <a:t>	</a:t>
            </a:r>
            <a:r>
              <a:rPr lang="it-IT" sz="3800" dirty="0" smtClean="0"/>
              <a:t>al SISS – Casellario delle Prestazioni Sociali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3800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800" dirty="0" smtClean="0"/>
              <a:t>E’ importante che il </a:t>
            </a:r>
            <a:r>
              <a:rPr lang="it-IT" sz="3800" dirty="0"/>
              <a:t>disegno attuativo del Casellario consideri l’opportunità di </a:t>
            </a:r>
            <a:r>
              <a:rPr lang="it-IT" sz="3800" dirty="0" smtClean="0"/>
              <a:t>coinvolgere, </a:t>
            </a:r>
            <a:r>
              <a:rPr lang="it-IT" sz="3800" dirty="0"/>
              <a:t>in una modalità integrata e non sovrapposta o duplicata, a partire dai sistemi informativi locali, gestionali e amministrativi, i sistemi informativi regionali, in quanto già cabine di regia dei processi di definizione e implementazione delle cartelle sociali regionali.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4500" dirty="0" smtClean="0"/>
          </a:p>
        </p:txBody>
      </p:sp>
      <p:sp>
        <p:nvSpPr>
          <p:cNvPr id="45059" name="Segnaposto testo 4"/>
          <p:cNvSpPr>
            <a:spLocks noGrp="1"/>
          </p:cNvSpPr>
          <p:nvPr>
            <p:ph type="body" sz="half" idx="2"/>
          </p:nvPr>
        </p:nvSpPr>
        <p:spPr>
          <a:xfrm>
            <a:off x="468313" y="1412875"/>
            <a:ext cx="2138362" cy="4960938"/>
          </a:xfrm>
        </p:spPr>
        <p:txBody>
          <a:bodyPr/>
          <a:lstStyle/>
          <a:p>
            <a:pPr eaLnBrk="1" hangingPunct="1"/>
            <a:r>
              <a:rPr lang="it-IT" smtClean="0"/>
              <a:t>I flussi informativi che veicolano il set minimo nazionale sulla domanda sociale , come pure i dati delle cartelle sociali regionali, devono essere alimentati dalla pratica stessa degli operatori sociali, non ad essa aggiungersi, con conseguente ulteriore onere per i soggetti che </a:t>
            </a:r>
          </a:p>
          <a:p>
            <a:pPr eaLnBrk="1" hangingPunct="1"/>
            <a:r>
              <a:rPr lang="it-IT" smtClean="0"/>
              <a:t>devono alimentarli.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22764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Il Coordinamento Interregionale per i Sistemi Informatici Statistici e Geografici</a:t>
            </a:r>
            <a:endParaRPr lang="it-IT" dirty="0"/>
          </a:p>
        </p:txBody>
      </p:sp>
      <p:sp>
        <p:nvSpPr>
          <p:cNvPr id="17410" name="Segnaposto contenuto 2"/>
          <p:cNvSpPr>
            <a:spLocks noGrp="1"/>
          </p:cNvSpPr>
          <p:nvPr>
            <p:ph idx="1"/>
          </p:nvPr>
        </p:nvSpPr>
        <p:spPr>
          <a:xfrm>
            <a:off x="2971800" y="792163"/>
            <a:ext cx="5715000" cy="55784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sz="1200" smtClean="0"/>
              <a:t>Statuto del CISIS 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1200" smtClean="0"/>
              <a:t>Art.3 Finalità</a:t>
            </a:r>
          </a:p>
          <a:p>
            <a:pPr marL="0" indent="0" eaLnBrk="1" hangingPunct="1">
              <a:buFont typeface="Arial" charset="0"/>
              <a:buNone/>
            </a:pPr>
            <a:endParaRPr lang="it-IT" sz="1200" smtClean="0"/>
          </a:p>
          <a:p>
            <a:pPr marL="0" indent="0" eaLnBrk="1" hangingPunct="1">
              <a:buFont typeface="Arial" charset="0"/>
              <a:buNone/>
            </a:pPr>
            <a:r>
              <a:rPr lang="it-IT" sz="1200" smtClean="0"/>
              <a:t>a. svolge attività di istruttoria tecnica per le questioni sottoposte all’approvazione della Conferenza delle Regioni e delle Province autonome in materia di sistemi informatici, geografici e statistici;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1200" smtClean="0"/>
              <a:t/>
            </a:r>
            <a:br>
              <a:rPr lang="it-IT" sz="1200" smtClean="0"/>
            </a:br>
            <a:r>
              <a:rPr lang="it-IT" sz="1200" smtClean="0"/>
              <a:t>b. </a:t>
            </a:r>
            <a:r>
              <a:rPr lang="it-IT" sz="1200" b="1" smtClean="0"/>
              <a:t>promuove la definizione di criteri e regole comuni per assicurare uno sviluppo omogeneo e integrato dei sistemi informativi </a:t>
            </a:r>
            <a:r>
              <a:rPr lang="it-IT" sz="1200" smtClean="0"/>
              <a:t>e dell’e-government, in raccordo con i </a:t>
            </a:r>
            <a:r>
              <a:rPr lang="it-IT" sz="1200" b="1" smtClean="0"/>
              <a:t>gruppi di lavoro interregionali di settore </a:t>
            </a:r>
            <a:r>
              <a:rPr lang="it-IT" sz="1200" smtClean="0"/>
              <a:t>costituiti con riferimento alle diverse materie;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1200" smtClean="0"/>
              <a:t/>
            </a:r>
            <a:br>
              <a:rPr lang="it-IT" sz="1200" smtClean="0"/>
            </a:br>
            <a:r>
              <a:rPr lang="it-IT" sz="1200" smtClean="0"/>
              <a:t>c. </a:t>
            </a:r>
            <a:r>
              <a:rPr lang="it-IT" sz="1200" b="1" smtClean="0"/>
              <a:t>svolge l’analisi tecnica sulle questioni di rilevanza interregionale </a:t>
            </a:r>
            <a:r>
              <a:rPr lang="it-IT" sz="1200" smtClean="0"/>
              <a:t>e concorre, in rapporto con le Regioni interessate, allo sviluppo di iniziative sperimentali rilevanti per le finalità del Centro;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1200" smtClean="0"/>
              <a:t/>
            </a:r>
            <a:br>
              <a:rPr lang="it-IT" sz="1200" smtClean="0"/>
            </a:br>
            <a:r>
              <a:rPr lang="it-IT" sz="1200" smtClean="0"/>
              <a:t>d. realizza il </a:t>
            </a:r>
            <a:r>
              <a:rPr lang="it-IT" sz="1200" b="1" smtClean="0"/>
              <a:t>confronto e il raccordo tecnico delle Regioni associate con le amministrazioni centrali dello Stato e con gli altri soggetti dotati di specifiche competenze per la realizzazione di sistemi informativi, anche settoriali, di interesse nazionale ed europeo;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1200" smtClean="0"/>
              <a:t/>
            </a:r>
            <a:br>
              <a:rPr lang="it-IT" sz="1200" smtClean="0"/>
            </a:br>
            <a:r>
              <a:rPr lang="it-IT" sz="1200" smtClean="0"/>
              <a:t>e. </a:t>
            </a:r>
            <a:r>
              <a:rPr lang="it-IT" sz="1200" b="1" smtClean="0"/>
              <a:t>promuove le intese atte a favorire il raccordo tra lo Stato, le Regioni e le Province autonome e con gli Enti locali in materia di sistemi informativi</a:t>
            </a:r>
            <a:r>
              <a:rPr lang="it-IT" sz="1200" smtClean="0"/>
              <a:t>;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1200" smtClean="0"/>
              <a:t/>
            </a:r>
            <a:br>
              <a:rPr lang="it-IT" sz="1200" smtClean="0"/>
            </a:br>
            <a:r>
              <a:rPr lang="it-IT" sz="1200" smtClean="0"/>
              <a:t>f. </a:t>
            </a:r>
            <a:r>
              <a:rPr lang="it-IT" sz="1200" b="1" smtClean="0"/>
              <a:t>promuove e coordina progetti di interesse interregionale in materia di sistemi informatici, geografici e statistici</a:t>
            </a:r>
            <a:r>
              <a:rPr lang="it-IT" sz="1200" smtClean="0"/>
              <a:t>;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z="1200" smtClean="0"/>
              <a:t/>
            </a:r>
            <a:br>
              <a:rPr lang="it-IT" sz="1200" smtClean="0"/>
            </a:br>
            <a:r>
              <a:rPr lang="it-IT" sz="1200" smtClean="0"/>
              <a:t>g. promuove, anche in collaborazione con altri soggetti, lo sviluppo e il corretto utilizzo dei sistemi informativi attraverso attività di informazione, documentazione, formazione e ogni altra iniziativa idonea al raggiungimento di questo scopo.</a:t>
            </a:r>
            <a:br>
              <a:rPr lang="it-IT" sz="1200" smtClean="0"/>
            </a:br>
            <a:endParaRPr lang="it-IT" sz="1200" smtClean="0"/>
          </a:p>
        </p:txBody>
      </p:sp>
      <p:sp>
        <p:nvSpPr>
          <p:cNvPr id="17411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3213100"/>
            <a:ext cx="2139950" cy="3160713"/>
          </a:xfrm>
        </p:spPr>
        <p:txBody>
          <a:bodyPr/>
          <a:lstStyle/>
          <a:p>
            <a:pPr eaLnBrk="1" hangingPunct="1"/>
            <a:r>
              <a:rPr lang="it-IT" smtClean="0"/>
              <a:t>Il Centro è organo tecnico della Conferenza delle Regioni e delle Province autonome.</a:t>
            </a:r>
          </a:p>
          <a:p>
            <a:pPr eaLnBrk="1" hangingPunct="1"/>
            <a:r>
              <a:rPr lang="it-IT" smtClean="0"/>
              <a:t>Il CISIS è una delle sedi istituzionali propedeutiche e di supporto allo sviluppo del Sistema Informativo sui Servizi Sociali, nel disegno «partecipato» previsto dalla norma istitutiva di tale sistema (art.21 l328/00).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it-IT" smtClean="0"/>
              <a:t>Il Gruppo di lavoro interregionale sulle politiche sociali ragiona sul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it-IT" smtClean="0">
                <a:solidFill>
                  <a:schemeClr val="tx2"/>
                </a:solidFill>
              </a:rPr>
              <a:t>SISTEMA INFORMATIVO E STATISTICO SOCIALE INTERREGIONALE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it-IT" smtClean="0"/>
              <a:t>ossia sul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mtClean="0"/>
              <a:t>raccordo e dialogo tra i sistemi regionali</a:t>
            </a:r>
          </a:p>
          <a:p>
            <a:pPr marL="0" indent="0" eaLnBrk="1" hangingPunct="1">
              <a:buFont typeface="Arial" charset="0"/>
              <a:buNone/>
            </a:pPr>
            <a:r>
              <a:rPr lang="it-IT" smtClean="0"/>
              <a:t>raccordo e concorso di questi ai sistemi informativi nazionali: </a:t>
            </a:r>
          </a:p>
          <a:p>
            <a:pPr lvl="1" eaLnBrk="1" hangingPunct="1"/>
            <a:r>
              <a:rPr lang="it-IT" smtClean="0"/>
              <a:t>SISTAN (D.Lgs322/89) – Sistema Statistico Nazionale</a:t>
            </a:r>
          </a:p>
          <a:p>
            <a:pPr lvl="1" eaLnBrk="1" hangingPunct="1"/>
            <a:r>
              <a:rPr lang="it-IT" smtClean="0"/>
              <a:t>SISS (art.21 L 328/00) – Sistema Informativo dei Servizi Sociali</a:t>
            </a:r>
          </a:p>
          <a:p>
            <a:pPr marL="0" indent="0" eaLnBrk="1" hangingPunct="1">
              <a:buFont typeface="Arial" charset="0"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1262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Seminari e incontri di riflessione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71800" y="792163"/>
            <a:ext cx="5715000" cy="5578475"/>
          </a:xfrm>
        </p:spPr>
        <p:txBody>
          <a:bodyPr rtlCol="0">
            <a:no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i="1" dirty="0" smtClean="0"/>
              <a:t>Seminario CISIS - Genova </a:t>
            </a:r>
            <a:r>
              <a:rPr lang="it-IT" sz="1600" i="1" dirty="0"/>
              <a:t>21-22 ottobre </a:t>
            </a:r>
            <a:r>
              <a:rPr lang="it-IT" sz="1600" i="1" dirty="0" smtClean="0"/>
              <a:t>2004            </a:t>
            </a:r>
            <a:r>
              <a:rPr lang="it-IT" sz="1600" dirty="0" smtClean="0"/>
              <a:t>L`attuazione </a:t>
            </a:r>
            <a:r>
              <a:rPr lang="it-IT" sz="1600" dirty="0"/>
              <a:t>dei sistemi informativi sociali alla luce della Legge 328/2000. Riflessioni delle </a:t>
            </a:r>
            <a:r>
              <a:rPr lang="it-IT" sz="1600" dirty="0" smtClean="0"/>
              <a:t>Regioni.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600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i="1" dirty="0"/>
              <a:t>Seminario CISIS </a:t>
            </a:r>
            <a:r>
              <a:rPr lang="it-IT" sz="1600" i="1" dirty="0" smtClean="0"/>
              <a:t>- Trieste </a:t>
            </a:r>
            <a:r>
              <a:rPr lang="it-IT" sz="1600" i="1" dirty="0"/>
              <a:t>25-26 maggio </a:t>
            </a:r>
            <a:r>
              <a:rPr lang="it-IT" sz="1600" i="1" dirty="0" smtClean="0"/>
              <a:t>2006                               </a:t>
            </a:r>
            <a:r>
              <a:rPr lang="it-IT" sz="1600" dirty="0" smtClean="0"/>
              <a:t>La </a:t>
            </a:r>
            <a:r>
              <a:rPr lang="it-IT" sz="1600" dirty="0"/>
              <a:t>cartella sociale informatizzata: strumento per il sistema informativo-statistico delle Regioni</a:t>
            </a:r>
            <a:r>
              <a:rPr lang="it-IT" sz="1600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600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i="1" dirty="0" smtClean="0"/>
              <a:t>Seminario CISIS - Fiuggi</a:t>
            </a:r>
            <a:r>
              <a:rPr lang="it-IT" sz="1600" i="1" dirty="0"/>
              <a:t>, 19-20 maggio </a:t>
            </a:r>
            <a:r>
              <a:rPr lang="it-IT" sz="1600" i="1" dirty="0" smtClean="0"/>
              <a:t>2009         </a:t>
            </a:r>
            <a:r>
              <a:rPr lang="it-IT" sz="1600" dirty="0" smtClean="0"/>
              <a:t>Nomenclatore Interregionale degli Interventi e Servizi Sociali.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600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i="1" dirty="0"/>
              <a:t>Seminario CISIS Fiuggi, 15/16 giugno </a:t>
            </a:r>
            <a:r>
              <a:rPr lang="it-IT" sz="1600" i="1" dirty="0" smtClean="0"/>
              <a:t>2010                                    </a:t>
            </a:r>
            <a:r>
              <a:rPr lang="it-IT" sz="1600" dirty="0" smtClean="0"/>
              <a:t>Il </a:t>
            </a:r>
            <a:r>
              <a:rPr lang="it-IT" sz="1600" dirty="0"/>
              <a:t>lavoro delle Regioni e delle Istituzioni centrali per lo sviluppo del sistema statistico e del sistema informativo dei servizi e delle politiche </a:t>
            </a:r>
            <a:r>
              <a:rPr lang="it-IT" sz="1600" dirty="0" smtClean="0"/>
              <a:t>sociali.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600" i="1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i="1" dirty="0" smtClean="0"/>
              <a:t>Conferenza nazionale di Statistica - 20 </a:t>
            </a:r>
            <a:r>
              <a:rPr lang="it-IT" sz="1600" i="1" dirty="0"/>
              <a:t>febbraio </a:t>
            </a:r>
            <a:r>
              <a:rPr lang="it-IT" sz="1600" i="1" dirty="0" smtClean="0"/>
              <a:t>2013                 </a:t>
            </a:r>
            <a:r>
              <a:rPr lang="it-IT" sz="1600" dirty="0" smtClean="0"/>
              <a:t>III </a:t>
            </a:r>
            <a:r>
              <a:rPr lang="it-IT" sz="1600" dirty="0"/>
              <a:t>SESSIONE </a:t>
            </a:r>
            <a:r>
              <a:rPr lang="it-IT" sz="1600" dirty="0" smtClean="0"/>
              <a:t>PARALLELA - Nuovi </a:t>
            </a:r>
            <a:r>
              <a:rPr lang="it-IT" sz="1600" dirty="0"/>
              <a:t>fenomeni e nuove misure per guardare dentro e oltre la </a:t>
            </a:r>
            <a:r>
              <a:rPr lang="it-IT" sz="1600" dirty="0" smtClean="0"/>
              <a:t>crisi - Integrazione </a:t>
            </a:r>
            <a:r>
              <a:rPr lang="it-IT" sz="1600" dirty="0"/>
              <a:t>delle fonti per l’analisi sociale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600" i="1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600" dirty="0"/>
          </a:p>
        </p:txBody>
      </p:sp>
      <p:sp>
        <p:nvSpPr>
          <p:cNvPr id="20483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2130425"/>
            <a:ext cx="2139950" cy="4243388"/>
          </a:xfrm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 smtClean="0"/>
              <a:t>Il coordinamento  interregionale: principi strategici condivisi</a:t>
            </a:r>
            <a:endParaRPr lang="it-IT" sz="2800" dirty="0"/>
          </a:p>
        </p:txBody>
      </p:sp>
      <p:sp>
        <p:nvSpPr>
          <p:cNvPr id="21506" name="Rettangolo 1"/>
          <p:cNvSpPr>
            <a:spLocks noChangeArrowheads="1"/>
          </p:cNvSpPr>
          <p:nvPr/>
        </p:nvSpPr>
        <p:spPr bwMode="auto">
          <a:xfrm>
            <a:off x="827088" y="1484313"/>
            <a:ext cx="748982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it-IT" sz="2000">
                <a:latin typeface="Cambria" pitchFamily="18" charset="0"/>
              </a:rPr>
              <a:t>Il lavoro interregionale di </a:t>
            </a:r>
            <a:r>
              <a:rPr lang="it-IT" sz="2000" i="1">
                <a:latin typeface="Cambria" pitchFamily="18" charset="0"/>
              </a:rPr>
              <a:t>coordinamento dei sistemi statistici e informativi regionali, tra loro e con i livelli centrali</a:t>
            </a:r>
            <a:r>
              <a:rPr lang="it-IT" sz="2000">
                <a:latin typeface="Cambria" pitchFamily="18" charset="0"/>
              </a:rPr>
              <a:t>, è orientato alla valorizzazione e impulso allo sviluppo dei sistemi regionali esistenti, attraverso:</a:t>
            </a:r>
          </a:p>
          <a:p>
            <a:pPr algn="just"/>
            <a:endParaRPr lang="it-IT" sz="2000">
              <a:latin typeface="Cambria" pitchFamily="18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it-IT">
                <a:latin typeface="Cambria" pitchFamily="18" charset="0"/>
              </a:rPr>
              <a:t>Definizione di linguaggi classificatori condivisi e raccordati con le classificazioni regionali</a:t>
            </a:r>
          </a:p>
          <a:p>
            <a:pPr marL="800100" lvl="1" indent="-342900" algn="just">
              <a:buFont typeface="Arial" charset="0"/>
              <a:buChar char="•"/>
            </a:pPr>
            <a:endParaRPr lang="it-IT">
              <a:latin typeface="Cambria" pitchFamily="18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it-IT">
                <a:latin typeface="Cambria" pitchFamily="18" charset="0"/>
              </a:rPr>
              <a:t>Definizione di set informativi minimi condivisi per concorrere all’alimentazione dei SI di livello centrale, anche attraverso funzioni di interoperabilità dei sistemi</a:t>
            </a:r>
          </a:p>
          <a:p>
            <a:pPr marL="800100" lvl="1" indent="-342900" algn="just">
              <a:buFont typeface="Arial" charset="0"/>
              <a:buChar char="•"/>
            </a:pPr>
            <a:endParaRPr lang="it-IT">
              <a:latin typeface="Cambria" pitchFamily="18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it-IT">
                <a:latin typeface="Cambria" pitchFamily="18" charset="0"/>
              </a:rPr>
              <a:t>Definizione di schemi di collaborazione e coinvolgimento regionale ai SI centrali a «geografia variabile» </a:t>
            </a:r>
          </a:p>
          <a:p>
            <a:pPr marL="800100" lvl="1" indent="-342900" algn="just">
              <a:buFont typeface="Arial" charset="0"/>
              <a:buChar char="•"/>
            </a:pPr>
            <a:endParaRPr lang="it-IT">
              <a:latin typeface="Cambria" pitchFamily="18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it-IT">
                <a:latin typeface="Cambria" pitchFamily="18" charset="0"/>
              </a:rPr>
              <a:t>Integrazione di e tra fonti esistenti</a:t>
            </a:r>
          </a:p>
          <a:p>
            <a:pPr marL="800100" lvl="1" indent="-342900" algn="just"/>
            <a:endParaRPr lang="it-IT" sz="2000">
              <a:latin typeface="Cambria" pitchFamily="18" charset="0"/>
            </a:endParaRPr>
          </a:p>
          <a:p>
            <a:pPr marL="800100" lvl="1" indent="-342900" algn="just">
              <a:buFontTx/>
              <a:buChar char="•"/>
            </a:pPr>
            <a:endParaRPr lang="it-IT" sz="2000">
              <a:latin typeface="Cambria" pitchFamily="18" charset="0"/>
            </a:endParaRPr>
          </a:p>
          <a:p>
            <a:pPr marL="800100" lvl="1" indent="-342900" algn="just">
              <a:lnSpc>
                <a:spcPct val="90000"/>
              </a:lnSpc>
              <a:spcAft>
                <a:spcPct val="35000"/>
              </a:spcAft>
              <a:buFontTx/>
              <a:buChar char="•"/>
            </a:pPr>
            <a:endParaRPr lang="it-IT" sz="20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 smtClean="0"/>
              <a:t>Il coordinamento interregionale: le linee di attività dal 1999</a:t>
            </a:r>
            <a:endParaRPr lang="it-IT" sz="2800" dirty="0"/>
          </a:p>
        </p:txBody>
      </p:sp>
      <p:graphicFrame>
        <p:nvGraphicFramePr>
          <p:cNvPr id="6" name="Diagramma 5"/>
          <p:cNvGraphicFramePr/>
          <p:nvPr/>
        </p:nvGraphicFramePr>
        <p:xfrm>
          <a:off x="251520" y="1397000"/>
          <a:ext cx="8496944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 smtClean="0"/>
              <a:t>SI regionali: contenuti informativi comuni</a:t>
            </a:r>
            <a:endParaRPr lang="it-IT" sz="2800" dirty="0"/>
          </a:p>
        </p:txBody>
      </p:sp>
      <p:grpSp>
        <p:nvGrpSpPr>
          <p:cNvPr id="24578" name="Gruppo 3"/>
          <p:cNvGrpSpPr>
            <a:grpSpLocks/>
          </p:cNvGrpSpPr>
          <p:nvPr/>
        </p:nvGrpSpPr>
        <p:grpSpPr bwMode="auto">
          <a:xfrm>
            <a:off x="715963" y="1484313"/>
            <a:ext cx="8213725" cy="5283200"/>
            <a:chOff x="2211054" y="1494168"/>
            <a:chExt cx="6417486" cy="5487873"/>
          </a:xfrm>
        </p:grpSpPr>
        <p:sp>
          <p:nvSpPr>
            <p:cNvPr id="5" name="Figura a mano libera 4"/>
            <p:cNvSpPr/>
            <p:nvPr/>
          </p:nvSpPr>
          <p:spPr>
            <a:xfrm>
              <a:off x="6315317" y="4178740"/>
              <a:ext cx="2313223" cy="2803301"/>
            </a:xfrm>
            <a:custGeom>
              <a:avLst/>
              <a:gdLst>
                <a:gd name="connsiteX0" fmla="*/ 0 w 2312953"/>
                <a:gd name="connsiteY0" fmla="*/ 231295 h 3248954"/>
                <a:gd name="connsiteX1" fmla="*/ 231295 w 2312953"/>
                <a:gd name="connsiteY1" fmla="*/ 0 h 3248954"/>
                <a:gd name="connsiteX2" fmla="*/ 2081658 w 2312953"/>
                <a:gd name="connsiteY2" fmla="*/ 0 h 3248954"/>
                <a:gd name="connsiteX3" fmla="*/ 2312953 w 2312953"/>
                <a:gd name="connsiteY3" fmla="*/ 231295 h 3248954"/>
                <a:gd name="connsiteX4" fmla="*/ 2312953 w 2312953"/>
                <a:gd name="connsiteY4" fmla="*/ 3017659 h 3248954"/>
                <a:gd name="connsiteX5" fmla="*/ 2081658 w 2312953"/>
                <a:gd name="connsiteY5" fmla="*/ 3248954 h 3248954"/>
                <a:gd name="connsiteX6" fmla="*/ 231295 w 2312953"/>
                <a:gd name="connsiteY6" fmla="*/ 3248954 h 3248954"/>
                <a:gd name="connsiteX7" fmla="*/ 0 w 2312953"/>
                <a:gd name="connsiteY7" fmla="*/ 3017659 h 3248954"/>
                <a:gd name="connsiteX8" fmla="*/ 0 w 2312953"/>
                <a:gd name="connsiteY8" fmla="*/ 231295 h 324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2953" h="3248954">
                  <a:moveTo>
                    <a:pt x="0" y="231295"/>
                  </a:moveTo>
                  <a:cubicBezTo>
                    <a:pt x="0" y="103554"/>
                    <a:pt x="103554" y="0"/>
                    <a:pt x="231295" y="0"/>
                  </a:cubicBezTo>
                  <a:lnTo>
                    <a:pt x="2081658" y="0"/>
                  </a:lnTo>
                  <a:cubicBezTo>
                    <a:pt x="2209399" y="0"/>
                    <a:pt x="2312953" y="103554"/>
                    <a:pt x="2312953" y="231295"/>
                  </a:cubicBezTo>
                  <a:lnTo>
                    <a:pt x="2312953" y="3017659"/>
                  </a:lnTo>
                  <a:cubicBezTo>
                    <a:pt x="2312953" y="3145400"/>
                    <a:pt x="2209399" y="3248954"/>
                    <a:pt x="2081658" y="3248954"/>
                  </a:cubicBezTo>
                  <a:lnTo>
                    <a:pt x="231295" y="3248954"/>
                  </a:lnTo>
                  <a:cubicBezTo>
                    <a:pt x="103554" y="3248954"/>
                    <a:pt x="0" y="3145400"/>
                    <a:pt x="0" y="3017659"/>
                  </a:cubicBezTo>
                  <a:lnTo>
                    <a:pt x="0" y="23129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381" bIns="108380" spcCol="1270"/>
            <a:lstStyle/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                 </a:t>
              </a:r>
              <a:r>
                <a:rPr lang="it-IT" sz="1600" i="1" dirty="0" err="1">
                  <a:solidFill>
                    <a:schemeClr val="tx2"/>
                  </a:solidFill>
                </a:rPr>
                <a:t>Process</a:t>
              </a:r>
              <a:r>
                <a:rPr lang="it-IT" sz="1600" i="1" dirty="0">
                  <a:solidFill>
                    <a:schemeClr val="tx2"/>
                  </a:solidFill>
                </a:rPr>
                <a:t> </a:t>
              </a:r>
              <a:r>
                <a:rPr lang="it-IT" sz="1600" i="1" dirty="0" err="1">
                  <a:solidFill>
                    <a:schemeClr val="tx2"/>
                  </a:solidFill>
                </a:rPr>
                <a:t>produced</a:t>
              </a:r>
              <a:r>
                <a:rPr lang="it-IT" sz="1600" i="1" dirty="0">
                  <a:solidFill>
                    <a:schemeClr val="tx2"/>
                  </a:solidFill>
                </a:rPr>
                <a:t> data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Data     </a:t>
              </a: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Anagrafe dei servizi                 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             Rilevazioni statistiche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               nazionali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      </a:t>
              </a:r>
              <a:r>
                <a:rPr lang="it-IT" sz="1400" dirty="0">
                  <a:solidFill>
                    <a:schemeClr val="accent2">
                      <a:lumMod val="50000"/>
                    </a:schemeClr>
                  </a:solidFill>
                </a:rPr>
                <a:t>Interventi,  servizi e spesa dei Comuni s.a., Servizi residenziali </a:t>
              </a:r>
              <a:r>
                <a:rPr lang="it-IT" sz="1400" dirty="0" err="1">
                  <a:solidFill>
                    <a:schemeClr val="accent2">
                      <a:lumMod val="50000"/>
                    </a:schemeClr>
                  </a:solidFill>
                </a:rPr>
                <a:t>socioass</a:t>
              </a:r>
              <a:r>
                <a:rPr lang="it-IT" sz="1400" dirty="0">
                  <a:solidFill>
                    <a:schemeClr val="accent2">
                      <a:lumMod val="50000"/>
                    </a:schemeClr>
                  </a:solidFill>
                </a:rPr>
                <a:t> e </a:t>
              </a:r>
              <a:r>
                <a:rPr lang="it-IT" sz="1400" dirty="0" err="1">
                  <a:solidFill>
                    <a:schemeClr val="accent2">
                      <a:lumMod val="50000"/>
                    </a:schemeClr>
                  </a:solidFill>
                </a:rPr>
                <a:t>sociosan</a:t>
              </a:r>
              <a:r>
                <a:rPr lang="it-IT" sz="1400" dirty="0">
                  <a:solidFill>
                    <a:schemeClr val="accent2">
                      <a:lumMod val="50000"/>
                    </a:schemeClr>
                  </a:solidFill>
                </a:rPr>
                <a:t>, SINSE Servizi prima infanzia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endParaRPr lang="it-IT" sz="16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400" dirty="0">
                  <a:solidFill>
                    <a:schemeClr val="accent2">
                      <a:lumMod val="50000"/>
                    </a:schemeClr>
                  </a:solidFill>
                </a:rPr>
                <a:t>Monitoraggio FPS, </a:t>
              </a:r>
              <a:r>
                <a:rPr lang="it-IT" sz="1400" dirty="0" err="1">
                  <a:solidFill>
                    <a:schemeClr val="accent2">
                      <a:lumMod val="50000"/>
                    </a:schemeClr>
                  </a:solidFill>
                </a:rPr>
                <a:t>MonitoraggioMFFO</a:t>
              </a:r>
              <a:r>
                <a:rPr lang="it-IT" sz="1400" dirty="0">
                  <a:solidFill>
                    <a:schemeClr val="accent2">
                      <a:lumMod val="50000"/>
                    </a:schemeClr>
                  </a:solidFill>
                </a:rPr>
                <a:t>, 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400" dirty="0">
                  <a:solidFill>
                    <a:schemeClr val="accent2">
                      <a:lumMod val="50000"/>
                    </a:schemeClr>
                  </a:solidFill>
                </a:rPr>
                <a:t>Monitoraggio Nidi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6" name="Figura a mano libera 5"/>
            <p:cNvSpPr/>
            <p:nvPr/>
          </p:nvSpPr>
          <p:spPr>
            <a:xfrm>
              <a:off x="2233380" y="4079800"/>
              <a:ext cx="2280973" cy="2725797"/>
            </a:xfrm>
            <a:custGeom>
              <a:avLst/>
              <a:gdLst>
                <a:gd name="connsiteX0" fmla="*/ 0 w 2281154"/>
                <a:gd name="connsiteY0" fmla="*/ 147767 h 1477670"/>
                <a:gd name="connsiteX1" fmla="*/ 147767 w 2281154"/>
                <a:gd name="connsiteY1" fmla="*/ 0 h 1477670"/>
                <a:gd name="connsiteX2" fmla="*/ 2133387 w 2281154"/>
                <a:gd name="connsiteY2" fmla="*/ 0 h 1477670"/>
                <a:gd name="connsiteX3" fmla="*/ 2281154 w 2281154"/>
                <a:gd name="connsiteY3" fmla="*/ 147767 h 1477670"/>
                <a:gd name="connsiteX4" fmla="*/ 2281154 w 2281154"/>
                <a:gd name="connsiteY4" fmla="*/ 1329903 h 1477670"/>
                <a:gd name="connsiteX5" fmla="*/ 2133387 w 2281154"/>
                <a:gd name="connsiteY5" fmla="*/ 1477670 h 1477670"/>
                <a:gd name="connsiteX6" fmla="*/ 147767 w 2281154"/>
                <a:gd name="connsiteY6" fmla="*/ 1477670 h 1477670"/>
                <a:gd name="connsiteX7" fmla="*/ 0 w 2281154"/>
                <a:gd name="connsiteY7" fmla="*/ 1329903 h 1477670"/>
                <a:gd name="connsiteX8" fmla="*/ 0 w 2281154"/>
                <a:gd name="connsiteY8" fmla="*/ 147767 h 147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477670">
                  <a:moveTo>
                    <a:pt x="0" y="147767"/>
                  </a:moveTo>
                  <a:cubicBezTo>
                    <a:pt x="0" y="66158"/>
                    <a:pt x="66158" y="0"/>
                    <a:pt x="147767" y="0"/>
                  </a:cubicBezTo>
                  <a:lnTo>
                    <a:pt x="2133387" y="0"/>
                  </a:lnTo>
                  <a:cubicBezTo>
                    <a:pt x="2214996" y="0"/>
                    <a:pt x="2281154" y="66158"/>
                    <a:pt x="2281154" y="147767"/>
                  </a:cubicBezTo>
                  <a:lnTo>
                    <a:pt x="2281154" y="1329903"/>
                  </a:lnTo>
                  <a:cubicBezTo>
                    <a:pt x="2281154" y="1411512"/>
                    <a:pt x="2214996" y="1477670"/>
                    <a:pt x="2133387" y="1477670"/>
                  </a:cubicBezTo>
                  <a:lnTo>
                    <a:pt x="147767" y="1477670"/>
                  </a:lnTo>
                  <a:cubicBezTo>
                    <a:pt x="66158" y="1477670"/>
                    <a:pt x="0" y="1411512"/>
                    <a:pt x="0" y="1329903"/>
                  </a:cubicBezTo>
                  <a:lnTo>
                    <a:pt x="0" y="14776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000" bIns="108000" spcCol="1270"/>
            <a:lstStyle/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 err="1">
                  <a:solidFill>
                    <a:schemeClr val="tx2"/>
                  </a:solidFill>
                </a:rPr>
                <a:t>Process</a:t>
              </a:r>
              <a:r>
                <a:rPr lang="it-IT" sz="1600" i="1" dirty="0">
                  <a:solidFill>
                    <a:schemeClr val="tx2"/>
                  </a:solidFill>
                </a:rPr>
                <a:t> </a:t>
              </a:r>
              <a:r>
                <a:rPr lang="it-IT" sz="1600" i="1" dirty="0" err="1">
                  <a:solidFill>
                    <a:schemeClr val="tx2"/>
                  </a:solidFill>
                </a:rPr>
                <a:t>produced</a:t>
              </a:r>
              <a:endParaRPr lang="it-IT" sz="1600" i="1" dirty="0">
                <a:solidFill>
                  <a:schemeClr val="tx2"/>
                </a:solidFill>
              </a:endParaRP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data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Albi regionali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terzo settore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Rilevazioni 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i="1" dirty="0">
                  <a:solidFill>
                    <a:schemeClr val="tx2"/>
                  </a:solidFill>
                </a:rPr>
                <a:t>statistiche nazionali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 err="1">
                  <a:solidFill>
                    <a:schemeClr val="accent2">
                      <a:lumMod val="50000"/>
                    </a:schemeClr>
                  </a:solidFill>
                </a:rPr>
                <a:t>Org.Volontariato</a:t>
              </a: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, Coop sociali,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Fondazioni</a:t>
              </a:r>
            </a:p>
            <a:p>
              <a:pPr marL="0" lvl="1" defTabSz="711200" fontAlgn="auto">
                <a:spcAft>
                  <a:spcPts val="0"/>
                </a:spcAft>
                <a:defRPr/>
              </a:pPr>
              <a:endParaRPr lang="it-IT" sz="16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pPr marL="0" lvl="1" defTabSz="711200" fontAlgn="auto"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SI progetto professioni sociali</a:t>
              </a:r>
            </a:p>
          </p:txBody>
        </p:sp>
        <p:sp>
          <p:nvSpPr>
            <p:cNvPr id="7" name="Figura a mano libera 6"/>
            <p:cNvSpPr/>
            <p:nvPr/>
          </p:nvSpPr>
          <p:spPr>
            <a:xfrm>
              <a:off x="6326481" y="1494168"/>
              <a:ext cx="2282214" cy="2240991"/>
            </a:xfrm>
            <a:custGeom>
              <a:avLst/>
              <a:gdLst>
                <a:gd name="connsiteX0" fmla="*/ 0 w 2281154"/>
                <a:gd name="connsiteY0" fmla="*/ 179176 h 1791764"/>
                <a:gd name="connsiteX1" fmla="*/ 179176 w 2281154"/>
                <a:gd name="connsiteY1" fmla="*/ 0 h 1791764"/>
                <a:gd name="connsiteX2" fmla="*/ 2101978 w 2281154"/>
                <a:gd name="connsiteY2" fmla="*/ 0 h 1791764"/>
                <a:gd name="connsiteX3" fmla="*/ 2281154 w 2281154"/>
                <a:gd name="connsiteY3" fmla="*/ 179176 h 1791764"/>
                <a:gd name="connsiteX4" fmla="*/ 2281154 w 2281154"/>
                <a:gd name="connsiteY4" fmla="*/ 1612588 h 1791764"/>
                <a:gd name="connsiteX5" fmla="*/ 2101978 w 2281154"/>
                <a:gd name="connsiteY5" fmla="*/ 1791764 h 1791764"/>
                <a:gd name="connsiteX6" fmla="*/ 179176 w 2281154"/>
                <a:gd name="connsiteY6" fmla="*/ 1791764 h 1791764"/>
                <a:gd name="connsiteX7" fmla="*/ 0 w 2281154"/>
                <a:gd name="connsiteY7" fmla="*/ 1612588 h 1791764"/>
                <a:gd name="connsiteX8" fmla="*/ 0 w 2281154"/>
                <a:gd name="connsiteY8" fmla="*/ 179176 h 1791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791764">
                  <a:moveTo>
                    <a:pt x="0" y="179176"/>
                  </a:moveTo>
                  <a:cubicBezTo>
                    <a:pt x="0" y="80220"/>
                    <a:pt x="80220" y="0"/>
                    <a:pt x="179176" y="0"/>
                  </a:cubicBezTo>
                  <a:lnTo>
                    <a:pt x="2101978" y="0"/>
                  </a:lnTo>
                  <a:cubicBezTo>
                    <a:pt x="2200934" y="0"/>
                    <a:pt x="2281154" y="80220"/>
                    <a:pt x="2281154" y="179176"/>
                  </a:cubicBezTo>
                  <a:lnTo>
                    <a:pt x="2281154" y="1612588"/>
                  </a:lnTo>
                  <a:cubicBezTo>
                    <a:pt x="2281154" y="1711544"/>
                    <a:pt x="2200934" y="1791764"/>
                    <a:pt x="2101978" y="1791764"/>
                  </a:cubicBezTo>
                  <a:lnTo>
                    <a:pt x="179176" y="1791764"/>
                  </a:lnTo>
                  <a:cubicBezTo>
                    <a:pt x="80220" y="1791764"/>
                    <a:pt x="0" y="1711544"/>
                    <a:pt x="0" y="1612588"/>
                  </a:cubicBezTo>
                  <a:lnTo>
                    <a:pt x="0" y="179176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84666" tIns="100319" rIns="100318" bIns="548260" spcCol="1270"/>
            <a:lstStyle/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i="1" dirty="0" err="1">
                  <a:solidFill>
                    <a:schemeClr val="tx2"/>
                  </a:solidFill>
                </a:rPr>
                <a:t>Process</a:t>
              </a:r>
              <a:r>
                <a:rPr lang="it-IT" sz="1600" i="1" dirty="0">
                  <a:solidFill>
                    <a:schemeClr val="tx2"/>
                  </a:solidFill>
                </a:rPr>
                <a:t> </a:t>
              </a:r>
              <a:r>
                <a:rPr lang="it-IT" sz="1600" i="1" dirty="0" err="1">
                  <a:solidFill>
                    <a:schemeClr val="tx2"/>
                  </a:solidFill>
                </a:rPr>
                <a:t>produced</a:t>
              </a:r>
              <a:r>
                <a:rPr lang="it-IT" sz="1600" i="1" dirty="0">
                  <a:solidFill>
                    <a:schemeClr val="tx2"/>
                  </a:solidFill>
                </a:rPr>
                <a:t> data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Cartella sociale e sociosanitaria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Moduli SISS sull’utenza: SINA, SINBA, SIP</a:t>
              </a:r>
            </a:p>
          </p:txBody>
        </p:sp>
        <p:sp>
          <p:nvSpPr>
            <p:cNvPr id="8" name="Figura a mano libera 7"/>
            <p:cNvSpPr/>
            <p:nvPr/>
          </p:nvSpPr>
          <p:spPr>
            <a:xfrm>
              <a:off x="2211054" y="1494168"/>
              <a:ext cx="2102365" cy="2211309"/>
            </a:xfrm>
            <a:custGeom>
              <a:avLst/>
              <a:gdLst>
                <a:gd name="connsiteX0" fmla="*/ 0 w 2281154"/>
                <a:gd name="connsiteY0" fmla="*/ 174064 h 1740637"/>
                <a:gd name="connsiteX1" fmla="*/ 174064 w 2281154"/>
                <a:gd name="connsiteY1" fmla="*/ 0 h 1740637"/>
                <a:gd name="connsiteX2" fmla="*/ 2107090 w 2281154"/>
                <a:gd name="connsiteY2" fmla="*/ 0 h 1740637"/>
                <a:gd name="connsiteX3" fmla="*/ 2281154 w 2281154"/>
                <a:gd name="connsiteY3" fmla="*/ 174064 h 1740637"/>
                <a:gd name="connsiteX4" fmla="*/ 2281154 w 2281154"/>
                <a:gd name="connsiteY4" fmla="*/ 1566573 h 1740637"/>
                <a:gd name="connsiteX5" fmla="*/ 2107090 w 2281154"/>
                <a:gd name="connsiteY5" fmla="*/ 1740637 h 1740637"/>
                <a:gd name="connsiteX6" fmla="*/ 174064 w 2281154"/>
                <a:gd name="connsiteY6" fmla="*/ 1740637 h 1740637"/>
                <a:gd name="connsiteX7" fmla="*/ 0 w 2281154"/>
                <a:gd name="connsiteY7" fmla="*/ 1566573 h 1740637"/>
                <a:gd name="connsiteX8" fmla="*/ 0 w 2281154"/>
                <a:gd name="connsiteY8" fmla="*/ 174064 h 1740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154" h="1740637">
                  <a:moveTo>
                    <a:pt x="0" y="174064"/>
                  </a:moveTo>
                  <a:cubicBezTo>
                    <a:pt x="0" y="77931"/>
                    <a:pt x="77931" y="0"/>
                    <a:pt x="174064" y="0"/>
                  </a:cubicBezTo>
                  <a:lnTo>
                    <a:pt x="2107090" y="0"/>
                  </a:lnTo>
                  <a:cubicBezTo>
                    <a:pt x="2203223" y="0"/>
                    <a:pt x="2281154" y="77931"/>
                    <a:pt x="2281154" y="174064"/>
                  </a:cubicBezTo>
                  <a:lnTo>
                    <a:pt x="2281154" y="1566573"/>
                  </a:lnTo>
                  <a:cubicBezTo>
                    <a:pt x="2281154" y="1662706"/>
                    <a:pt x="2203223" y="1740637"/>
                    <a:pt x="2107090" y="1740637"/>
                  </a:cubicBezTo>
                  <a:lnTo>
                    <a:pt x="174064" y="1740637"/>
                  </a:lnTo>
                  <a:cubicBezTo>
                    <a:pt x="77931" y="1740637"/>
                    <a:pt x="0" y="1662706"/>
                    <a:pt x="0" y="1566573"/>
                  </a:cubicBezTo>
                  <a:lnTo>
                    <a:pt x="0" y="17406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8000" tIns="108000" rIns="108000" bIns="108000" spcCol="1270"/>
            <a:lstStyle/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i="1" dirty="0" err="1">
                  <a:solidFill>
                    <a:schemeClr val="tx2"/>
                  </a:solidFill>
                </a:rPr>
                <a:t>Survey</a:t>
              </a:r>
              <a:r>
                <a:rPr lang="it-IT" sz="1600" i="1" dirty="0">
                  <a:solidFill>
                    <a:schemeClr val="tx2"/>
                  </a:solidFill>
                </a:rPr>
                <a:t> nazionali di popolazione su 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Struttura demografica e familiare, Condizioni economiche e stili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di vita, Istruzione,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Occupazione,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it-IT" sz="1600" dirty="0">
                  <a:solidFill>
                    <a:schemeClr val="accent2">
                      <a:lumMod val="50000"/>
                    </a:schemeClr>
                  </a:solidFill>
                </a:rPr>
                <a:t>Stato di salute</a:t>
              </a:r>
            </a:p>
            <a:p>
              <a:pPr marL="0" lvl="1" defTabSz="711200" fontAlgn="auto">
                <a:lnSpc>
                  <a:spcPct val="90000"/>
                </a:lnSpc>
                <a:spcAft>
                  <a:spcPts val="0"/>
                </a:spcAft>
                <a:defRPr/>
              </a:pPr>
              <a:endParaRPr lang="it-IT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9" name="Figura a mano libera 8"/>
            <p:cNvSpPr/>
            <p:nvPr/>
          </p:nvSpPr>
          <p:spPr>
            <a:xfrm>
              <a:off x="3536970" y="1964133"/>
              <a:ext cx="1354444" cy="2015078"/>
            </a:xfrm>
            <a:custGeom>
              <a:avLst/>
              <a:gdLst>
                <a:gd name="connsiteX0" fmla="*/ 0 w 1354883"/>
                <a:gd name="connsiteY0" fmla="*/ 1430003 h 1430003"/>
                <a:gd name="connsiteX1" fmla="*/ 1354883 w 1354883"/>
                <a:gd name="connsiteY1" fmla="*/ 0 h 1430003"/>
                <a:gd name="connsiteX2" fmla="*/ 1354883 w 1354883"/>
                <a:gd name="connsiteY2" fmla="*/ 1430003 h 1430003"/>
                <a:gd name="connsiteX3" fmla="*/ 0 w 1354883"/>
                <a:gd name="connsiteY3" fmla="*/ 1430003 h 14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883" h="1430003">
                  <a:moveTo>
                    <a:pt x="0" y="1430003"/>
                  </a:moveTo>
                  <a:cubicBezTo>
                    <a:pt x="0" y="640234"/>
                    <a:pt x="606602" y="0"/>
                    <a:pt x="1354883" y="0"/>
                  </a:cubicBezTo>
                  <a:lnTo>
                    <a:pt x="1354883" y="1430003"/>
                  </a:lnTo>
                  <a:lnTo>
                    <a:pt x="0" y="14300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0800" tIns="518406" rIns="99568" bIns="9956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Bisogni e fenomeni  sociali</a:t>
              </a:r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5597165" y="1964133"/>
              <a:ext cx="1354444" cy="1998588"/>
            </a:xfrm>
            <a:custGeom>
              <a:avLst/>
              <a:gdLst>
                <a:gd name="connsiteX0" fmla="*/ 0 w 1430003"/>
                <a:gd name="connsiteY0" fmla="*/ 1354883 h 1354883"/>
                <a:gd name="connsiteX1" fmla="*/ 1430003 w 1430003"/>
                <a:gd name="connsiteY1" fmla="*/ 0 h 1354883"/>
                <a:gd name="connsiteX2" fmla="*/ 1430003 w 1430003"/>
                <a:gd name="connsiteY2" fmla="*/ 1354883 h 1354883"/>
                <a:gd name="connsiteX3" fmla="*/ 0 w 1430003"/>
                <a:gd name="connsiteY3" fmla="*/ 1354883 h 135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0003" h="1354883">
                  <a:moveTo>
                    <a:pt x="0" y="0"/>
                  </a:moveTo>
                  <a:cubicBezTo>
                    <a:pt x="789769" y="0"/>
                    <a:pt x="1430003" y="606602"/>
                    <a:pt x="1430003" y="1354883"/>
                  </a:cubicBezTo>
                  <a:lnTo>
                    <a:pt x="0" y="13548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9568" tIns="518406" rIns="100800" bIns="9956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Domanda sociale</a:t>
              </a:r>
            </a:p>
          </p:txBody>
        </p:sp>
        <p:sp>
          <p:nvSpPr>
            <p:cNvPr id="11" name="Figura a mano libera 10"/>
            <p:cNvSpPr/>
            <p:nvPr/>
          </p:nvSpPr>
          <p:spPr>
            <a:xfrm>
              <a:off x="5519023" y="3979211"/>
              <a:ext cx="1432586" cy="2003536"/>
            </a:xfrm>
            <a:custGeom>
              <a:avLst/>
              <a:gdLst>
                <a:gd name="connsiteX0" fmla="*/ 0 w 1354883"/>
                <a:gd name="connsiteY0" fmla="*/ 1430003 h 1430003"/>
                <a:gd name="connsiteX1" fmla="*/ 1354883 w 1354883"/>
                <a:gd name="connsiteY1" fmla="*/ 0 h 1430003"/>
                <a:gd name="connsiteX2" fmla="*/ 1354883 w 1354883"/>
                <a:gd name="connsiteY2" fmla="*/ 1430003 h 1430003"/>
                <a:gd name="connsiteX3" fmla="*/ 0 w 1354883"/>
                <a:gd name="connsiteY3" fmla="*/ 1430003 h 14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4883" h="1430003">
                  <a:moveTo>
                    <a:pt x="1354883" y="0"/>
                  </a:moveTo>
                  <a:cubicBezTo>
                    <a:pt x="1354883" y="789769"/>
                    <a:pt x="748281" y="1430003"/>
                    <a:pt x="0" y="1430003"/>
                  </a:cubicBezTo>
                  <a:lnTo>
                    <a:pt x="0" y="0"/>
                  </a:lnTo>
                  <a:lnTo>
                    <a:pt x="1354883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9568" tIns="99569" rIns="496404" bIns="518406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Offerta sociale</a:t>
              </a:r>
            </a:p>
          </p:txBody>
        </p:sp>
        <p:sp>
          <p:nvSpPr>
            <p:cNvPr id="12" name="Figura a mano libera 11"/>
            <p:cNvSpPr/>
            <p:nvPr/>
          </p:nvSpPr>
          <p:spPr>
            <a:xfrm>
              <a:off x="3536970" y="3962721"/>
              <a:ext cx="1376770" cy="2020026"/>
            </a:xfrm>
            <a:custGeom>
              <a:avLst/>
              <a:gdLst>
                <a:gd name="connsiteX0" fmla="*/ 0 w 1430003"/>
                <a:gd name="connsiteY0" fmla="*/ 1354883 h 1354883"/>
                <a:gd name="connsiteX1" fmla="*/ 1430003 w 1430003"/>
                <a:gd name="connsiteY1" fmla="*/ 0 h 1354883"/>
                <a:gd name="connsiteX2" fmla="*/ 1430003 w 1430003"/>
                <a:gd name="connsiteY2" fmla="*/ 1354883 h 1354883"/>
                <a:gd name="connsiteX3" fmla="*/ 0 w 1430003"/>
                <a:gd name="connsiteY3" fmla="*/ 1354883 h 135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0003" h="1354883">
                  <a:moveTo>
                    <a:pt x="1430003" y="1354883"/>
                  </a:moveTo>
                  <a:cubicBezTo>
                    <a:pt x="640234" y="1354883"/>
                    <a:pt x="0" y="748281"/>
                    <a:pt x="0" y="0"/>
                  </a:cubicBezTo>
                  <a:lnTo>
                    <a:pt x="1430003" y="0"/>
                  </a:lnTo>
                  <a:lnTo>
                    <a:pt x="1430003" y="1354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96404" tIns="99568" rIns="99567" bIns="518406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/>
                <a:t>Attori sociali</a:t>
              </a:r>
            </a:p>
          </p:txBody>
        </p:sp>
      </p:grpSp>
      <p:sp>
        <p:nvSpPr>
          <p:cNvPr id="3" name="CasellaDiTesto 2"/>
          <p:cNvSpPr txBox="1"/>
          <p:nvPr/>
        </p:nvSpPr>
        <p:spPr>
          <a:xfrm>
            <a:off x="4127259" y="1937738"/>
            <a:ext cx="921406" cy="38675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2"/>
                </a:solidFill>
              </a:rPr>
              <a:t>NOMENCLATORE INTERVENTI E SERVIZI SOCIALI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476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Bisogni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971800" y="792163"/>
            <a:ext cx="5715000" cy="557847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>
                <a:solidFill>
                  <a:schemeClr val="tx2"/>
                </a:solidFill>
              </a:rPr>
              <a:t>Indagini di popolazione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2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>
                <a:solidFill>
                  <a:schemeClr val="tx2"/>
                </a:solidFill>
              </a:rPr>
              <a:t>Dati demografici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700" dirty="0" smtClean="0"/>
              <a:t>quadri </a:t>
            </a:r>
            <a:r>
              <a:rPr lang="it-IT" sz="1700" dirty="0"/>
              <a:t>di contesti territoriali ove sono individuabili </a:t>
            </a:r>
            <a:r>
              <a:rPr lang="it-IT" sz="1700" dirty="0" smtClean="0"/>
              <a:t>le </a:t>
            </a:r>
            <a:r>
              <a:rPr lang="it-IT" sz="1700" dirty="0"/>
              <a:t>dimensioni di specifici gruppi di popolazione target (anziani, minori, prima infanzia, stranieri, ecc.), </a:t>
            </a:r>
            <a:r>
              <a:rPr lang="it-IT" sz="1700" dirty="0" smtClean="0"/>
              <a:t>che </a:t>
            </a:r>
            <a:r>
              <a:rPr lang="it-IT" sz="1700" dirty="0"/>
              <a:t>possono rappresentare stime </a:t>
            </a:r>
            <a:r>
              <a:rPr lang="it-IT" sz="1700" dirty="0" smtClean="0"/>
              <a:t>approssimative della </a:t>
            </a:r>
            <a:r>
              <a:rPr lang="it-IT" sz="1700" dirty="0"/>
              <a:t>domanda potenziale di assistenza. Insufficiente ad esempio è il dettaglio delle informazioni sui modelli familiari (solo dettaglio regionale). </a:t>
            </a:r>
            <a:endParaRPr lang="it-IT" sz="17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>
                <a:solidFill>
                  <a:schemeClr val="tx2"/>
                </a:solidFill>
              </a:rPr>
              <a:t>Dati da indagini campionarie su reddito, consumi, stili di vita, multiscopo tematiche su salute, soggetti sociali, </a:t>
            </a:r>
            <a:r>
              <a:rPr lang="it-IT" sz="2400" dirty="0" err="1">
                <a:solidFill>
                  <a:schemeClr val="tx2"/>
                </a:solidFill>
              </a:rPr>
              <a:t>ecc</a:t>
            </a:r>
            <a:r>
              <a:rPr lang="it-IT" sz="2400" dirty="0">
                <a:solidFill>
                  <a:schemeClr val="tx2"/>
                </a:solidFill>
              </a:rPr>
              <a:t>…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700" dirty="0" smtClean="0"/>
              <a:t>Dati sulle </a:t>
            </a:r>
            <a:r>
              <a:rPr lang="it-IT" sz="1700" dirty="0"/>
              <a:t>dimensioni sociali della </a:t>
            </a:r>
            <a:r>
              <a:rPr lang="it-IT" sz="1700" dirty="0" smtClean="0"/>
              <a:t>occupazione</a:t>
            </a:r>
            <a:r>
              <a:rPr lang="it-IT" sz="1700" dirty="0"/>
              <a:t>, del reddito/povertà, dei livelli di istruzione, degli stili di vita, dello stato di salute (disabilità, </a:t>
            </a:r>
            <a:r>
              <a:rPr lang="it-IT" sz="1700" dirty="0" err="1"/>
              <a:t>nonautosufficienza</a:t>
            </a:r>
            <a:r>
              <a:rPr lang="it-IT" sz="1700" dirty="0"/>
              <a:t>, </a:t>
            </a:r>
            <a:r>
              <a:rPr lang="it-IT" sz="1700" dirty="0" err="1"/>
              <a:t>ecc</a:t>
            </a:r>
            <a:r>
              <a:rPr lang="it-IT" sz="1700" dirty="0"/>
              <a:t>…) </a:t>
            </a:r>
            <a:r>
              <a:rPr lang="it-IT" sz="1700" dirty="0" smtClean="0"/>
              <a:t>per i quali è </a:t>
            </a:r>
            <a:r>
              <a:rPr lang="it-IT" sz="1700" dirty="0"/>
              <a:t>possibile solo un </a:t>
            </a:r>
            <a:r>
              <a:rPr lang="it-IT" sz="1700" dirty="0" smtClean="0"/>
              <a:t>dettaglio territoriale fino al livello </a:t>
            </a:r>
            <a:r>
              <a:rPr lang="it-IT" sz="1700" dirty="0"/>
              <a:t>regionale (tuttalpiù, per qualche informazione, a livello provinciale o di classi dimensionali di comuni italiani)  </a:t>
            </a:r>
            <a:r>
              <a:rPr lang="it-IT" sz="1700" dirty="0" smtClean="0"/>
              <a:t>quindi poco utile </a:t>
            </a:r>
            <a:r>
              <a:rPr lang="it-IT" sz="1700" dirty="0"/>
              <a:t>alla programmazione territoriale dei servizi</a:t>
            </a:r>
            <a:r>
              <a:rPr lang="it-IT" sz="1700" dirty="0" smtClean="0"/>
              <a:t>.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100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100" dirty="0"/>
          </a:p>
        </p:txBody>
      </p:sp>
      <p:sp>
        <p:nvSpPr>
          <p:cNvPr id="25603" name="Segnaposto testo 4"/>
          <p:cNvSpPr>
            <a:spLocks noGrp="1"/>
          </p:cNvSpPr>
          <p:nvPr>
            <p:ph type="body" sz="half" idx="2"/>
          </p:nvPr>
        </p:nvSpPr>
        <p:spPr>
          <a:xfrm>
            <a:off x="457200" y="1412875"/>
            <a:ext cx="2139950" cy="4960938"/>
          </a:xfrm>
        </p:spPr>
        <p:txBody>
          <a:bodyPr/>
          <a:lstStyle/>
          <a:p>
            <a:pPr eaLnBrk="1" hangingPunct="1"/>
            <a:r>
              <a:rPr lang="it-IT" smtClean="0"/>
              <a:t>Il bisogno sociale non è dimensionabile attraverso la sola misura della domanda espressa per quel bisogno: occorre procedere a stimare anche la componente latente di tale domanda, quella che non si rivolge ai servizi, per una serie di motivazioni.</a:t>
            </a:r>
          </a:p>
          <a:p>
            <a:pPr eaLnBrk="1" hangingPunct="1"/>
            <a:r>
              <a:rPr lang="it-IT" smtClean="0"/>
              <a:t>Il set di dati ad oggi disponibili per un quadro di contesto dei bisogni deriva da fonti di tipo survey della statistica ufficiale che non restituiscono dati  sufficientemente  dettagliati a livello territoriale.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goli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1893</TotalTime>
  <Words>2498</Words>
  <Application>Microsoft Office PowerPoint</Application>
  <PresentationFormat>On-screen Show (4:3)</PresentationFormat>
  <Paragraphs>418</Paragraphs>
  <Slides>24</Slides>
  <Notes>7</Notes>
  <HiddenSlides>4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Modello struttura</vt:lpstr>
      </vt:variant>
      <vt:variant>
        <vt:i4>8</vt:i4>
      </vt:variant>
      <vt:variant>
        <vt:lpstr>Titoli diapositive</vt:lpstr>
      </vt:variant>
      <vt:variant>
        <vt:i4>24</vt:i4>
      </vt:variant>
    </vt:vector>
  </HeadingPairs>
  <TitlesOfParts>
    <vt:vector size="37" baseType="lpstr">
      <vt:lpstr>Arial</vt:lpstr>
      <vt:lpstr>Calibri</vt:lpstr>
      <vt:lpstr>Cambria</vt:lpstr>
      <vt:lpstr>CalvertMTStd-Bold</vt:lpstr>
      <vt:lpstr>FrutigerLTStd-BoldCn</vt:lpstr>
      <vt:lpstr>Chiaro</vt:lpstr>
      <vt:lpstr>Chiaro</vt:lpstr>
      <vt:lpstr>Chiaro</vt:lpstr>
      <vt:lpstr>Chiaro</vt:lpstr>
      <vt:lpstr>Chiaro</vt:lpstr>
      <vt:lpstr>Chiaro</vt:lpstr>
      <vt:lpstr>Chiaro</vt:lpstr>
      <vt:lpstr>Chiaro</vt:lpstr>
      <vt:lpstr>SISTEMA INFORMATIVO E STATISTICO SUL WELFARE DI LIVELLO REGIONALE</vt:lpstr>
      <vt:lpstr>Diapositiva 2</vt:lpstr>
      <vt:lpstr>Il Coordinamento Interregionale per i Sistemi Informatici Statistici e Geografici</vt:lpstr>
      <vt:lpstr>Diapositiva 4</vt:lpstr>
      <vt:lpstr>Seminari e incontri di riflessione</vt:lpstr>
      <vt:lpstr>Il coordinamento  interregionale: principi strategici condivisi</vt:lpstr>
      <vt:lpstr>Il coordinamento interregionale: le linee di attività dal 1999</vt:lpstr>
      <vt:lpstr>SI regionali: contenuti informativi comuni</vt:lpstr>
      <vt:lpstr>Bisogni</vt:lpstr>
      <vt:lpstr>SI regionali: contenuti informativi comuni</vt:lpstr>
      <vt:lpstr>Diapositiva 11</vt:lpstr>
      <vt:lpstr>L’ adozione del Nomenclatore</vt:lpstr>
      <vt:lpstr>Offerta</vt:lpstr>
      <vt:lpstr>Offerta</vt:lpstr>
      <vt:lpstr>Offerta</vt:lpstr>
      <vt:lpstr>SI regionali: contenuti informativi comuni/attori sociali</vt:lpstr>
      <vt:lpstr>Attori</vt:lpstr>
      <vt:lpstr>SI regionali: contenuti informativi comuni/bisogni sociali</vt:lpstr>
      <vt:lpstr>SI regionali: contenuti informativi comuni/domanda sociale</vt:lpstr>
      <vt:lpstr>L’ adozione del Nomenclatore</vt:lpstr>
      <vt:lpstr>Domanda</vt:lpstr>
      <vt:lpstr>Domanda</vt:lpstr>
      <vt:lpstr>Domanda</vt:lpstr>
      <vt:lpstr>Domanda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informativo e statistico sul welfare di livello regionale</dc:title>
  <dc:creator>Maria Elena Tartari</dc:creator>
  <cp:lastModifiedBy>Karadole_c</cp:lastModifiedBy>
  <cp:revision>146</cp:revision>
  <dcterms:created xsi:type="dcterms:W3CDTF">2014-05-05T14:53:44Z</dcterms:created>
  <dcterms:modified xsi:type="dcterms:W3CDTF">2014-05-16T11:11:28Z</dcterms:modified>
</cp:coreProperties>
</file>