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24"/>
  </p:notesMasterIdLst>
  <p:sldIdLst>
    <p:sldId id="256" r:id="rId2"/>
    <p:sldId id="258" r:id="rId3"/>
    <p:sldId id="259" r:id="rId4"/>
    <p:sldId id="278" r:id="rId5"/>
    <p:sldId id="279" r:id="rId6"/>
    <p:sldId id="284" r:id="rId7"/>
    <p:sldId id="283" r:id="rId8"/>
    <p:sldId id="282" r:id="rId9"/>
    <p:sldId id="281" r:id="rId10"/>
    <p:sldId id="263" r:id="rId11"/>
    <p:sldId id="262" r:id="rId12"/>
    <p:sldId id="274" r:id="rId13"/>
    <p:sldId id="276" r:id="rId14"/>
    <p:sldId id="265" r:id="rId15"/>
    <p:sldId id="266" r:id="rId16"/>
    <p:sldId id="268" r:id="rId17"/>
    <p:sldId id="270" r:id="rId18"/>
    <p:sldId id="285" r:id="rId19"/>
    <p:sldId id="271" r:id="rId20"/>
    <p:sldId id="275" r:id="rId21"/>
    <p:sldId id="272" r:id="rId22"/>
    <p:sldId id="273" r:id="rId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4660"/>
  </p:normalViewPr>
  <p:slideViewPr>
    <p:cSldViewPr>
      <p:cViewPr varScale="1">
        <p:scale>
          <a:sx n="45" d="100"/>
          <a:sy n="4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DD2C59-386F-4E91-B273-1BF906B9EB0D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F75142-64C0-4329-92D3-8BC30FA85C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D88B7D-5A82-473B-A6FD-D8AAE570733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FC81DD-A5D2-4F6B-8279-D3C3177412D5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  <p:sp>
        <p:nvSpPr>
          <p:cNvPr id="24579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701B-EBA6-48A5-8ED2-4B1EA03C9A75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02F5B-544C-4F91-A9E4-1B3250914D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73AC-9AC5-4C64-A15D-4254CD905413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015D-48A7-4E22-AB9D-0C1B403606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FD50-71F7-40CE-B3D9-7D864CDE0EA4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FB6C-3B15-4254-BDB7-09A63607A6F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C75D-7F74-491A-BBEA-38C8383AD36D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ECAA-BF32-4C64-BAFB-9B9B70EE3AA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D133-0F6F-4211-A60C-30DF01CC6495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2CE8-F462-41C8-A131-199C7F3E8B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85D7-324B-4E40-9BEC-9AF75A95B7A1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B1BB-B014-409E-A2D3-C39514D3B6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40EB-48C6-4544-B879-59494C0FF3A6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4B47D-7BB8-408C-9370-B0D7DFDBAD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7E14A-3814-41C3-8C7E-4782D67AA2EE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5A16-FEE0-44BE-BCE5-1F19CB6D92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09BA-4BBF-484E-9A7C-4E9420076AFF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22792B-DBBE-4E2A-B0DB-5A5DAD8A2A1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A6C4-76B6-46C0-83EC-AE7113143480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34251-BD1D-4742-8411-6F7105B848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068D1-D08C-4AFB-B607-0A1B857BB926}" type="datetimeFigureOut">
              <a:rPr lang="it-IT"/>
              <a:pPr>
                <a:defRPr/>
              </a:pPr>
              <a:t>11/04/2014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17728-EFE2-4210-8710-565F053761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28" r:id="rId2"/>
    <p:sldLayoutId id="2147484236" r:id="rId3"/>
    <p:sldLayoutId id="2147484229" r:id="rId4"/>
    <p:sldLayoutId id="2147484230" r:id="rId5"/>
    <p:sldLayoutId id="2147484231" r:id="rId6"/>
    <p:sldLayoutId id="2147484232" r:id="rId7"/>
    <p:sldLayoutId id="2147484237" r:id="rId8"/>
    <p:sldLayoutId id="2147484233" r:id="rId9"/>
    <p:sldLayoutId id="2147484234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19140000">
            <a:off x="668338" y="1458913"/>
            <a:ext cx="5954712" cy="1203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 smtClean="0">
                <a:latin typeface="Aharoni" pitchFamily="2" charset="-79"/>
                <a:cs typeface="Aharoni" pitchFamily="2" charset="-79"/>
              </a:rPr>
              <a:t>PROGETTO INTERREGIONALE ‘Social Net </a:t>
            </a:r>
            <a:r>
              <a:rPr lang="it-IT" sz="2800" dirty="0" err="1" smtClean="0">
                <a:latin typeface="Aharoni" pitchFamily="2" charset="-79"/>
                <a:cs typeface="Aharoni" pitchFamily="2" charset="-79"/>
              </a:rPr>
              <a:t>Skill</a:t>
            </a:r>
            <a:r>
              <a:rPr lang="it-IT" sz="2800" dirty="0" smtClean="0">
                <a:latin typeface="Aharoni" pitchFamily="2" charset="-79"/>
                <a:cs typeface="Aharoni" pitchFamily="2" charset="-79"/>
              </a:rPr>
              <a:t>’- </a:t>
            </a:r>
            <a:r>
              <a:rPr lang="it-IT" b="1" dirty="0" smtClean="0">
                <a:latin typeface="MV Boli" pitchFamily="2" charset="0"/>
                <a:cs typeface="MV Boli" pitchFamily="2" charset="0"/>
              </a:rPr>
              <a:t>YOUNGLE</a:t>
            </a:r>
            <a:endParaRPr lang="it-IT" b="1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9140000">
            <a:off x="1001713" y="2500313"/>
            <a:ext cx="6510337" cy="32861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800" err="1"/>
              <a:t>bologna</a:t>
            </a:r>
            <a:r>
              <a:rPr lang="it-IT" sz="1800"/>
              <a:t> – 11 aprile 2014</a:t>
            </a:r>
            <a:endParaRPr lang="it-IT" sz="1800"/>
          </a:p>
        </p:txBody>
      </p:sp>
      <p:sp>
        <p:nvSpPr>
          <p:cNvPr id="14339" name="AutoShape 2" descr="data:image/jpeg;base64,/9j/4AAQSkZJRgABAQAAAQABAAD/2wCEAAkGBhQPDxAUEhQSFRUUFBQZFRUVFxQVFRgSFRIVFxUVGBQXHycgFxwjGhUUHzEgIycpLC0vFSExNTAqNiorLCkBCQoKDgwOGg8PGSwiHiI1KiwvLyw1NSwpLC8vKTIvLCwvLDUwLCwsKSwsKSwsLCwsLCwsKSk0LCwsLCksKSwsKf/AABEIAGgB5QMBIgACEQEDEQH/xAAcAAEAAgMBAQEAAAAAAAAAAAAABAYBBQcDAgj/xABNEAABAwICBAoFBwkHAwUAAAABAAIDBBEFEgYXITEHEyJBUVNUkpPSFDJhcYE0cnN0kbKzIzM1QlJiobHBFjZDgoPD0RUloyRltMLw/8QAGgEBAAMBAQEAAAAAAAAAAAAAAAECAwQFBv/EADcRAAIBAgQFAQQJAwUAAAAAAAABAgMREhMhYQQFMWOiQSJRgZEUMkJScaGxweFi0fAGIzNDRP/aAAwDAQACEQMRAD8A7iiIgCIiAIiIAiIgCIiAIiIAiIgCIiAIiIAiIgCIiAIiIAiIgCIiAIiIAiIgCIiAIiIAiIgCIiAIiIAiIgCIiAIiIAiIgCIiAIiIAiIgCIiAIiIAiIgC8535WOI5gT9gXovKq/Nv+a7+RQh9ClYLjGK1kEc0YoAx4Ns3HB2xxabgE84POp3/AHj/ANu/869uDf8ARVL7pPxnqxSTtb6xA95A/ms4q6TuctOm5QUnJ6pepWP+79OHf+dMuL9OHfZOrSyQOFwQR0javoK2Hc0yf6n8yq5MX/aw77J1ni8X/bw7uzq0omEZP9T+ZVsBxerNdLTVXo5ywtkBhDwOU/LvcffzLnEnClXgn8pHvP8Ahs6V0Sld/wB+qPqcf4o/5XL5OD+vJP8A6Z+8/rR9Pzly1nOyw39T6P8A05HhpZq4nC7NWxW395K1p1/WR+GxNadf1kfhsUPV9X9mf3o/Mmr6v7M/vR+Zc96u59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M1p1/WR+GxNadf1kfhsUPV9X9mf3o/Mmr6v7M/vR+ZL1dxl8s7fiTNadf1kfhsTWnX9ZH4bFD1fV/Zn96PzJq+r+zP70fmS9XcZfLO34kzWnX9ZH4bE1p1/WR+GxQ9X1f2Z/ej8yavq/sz+9H5kvV3GXyzt+JsaXhQrnSMBkjsXNB/Js3FwBXbVwak0Br2yRk0zwA9pO2PcHAn9Zd5XXw7nriufNc8jw0XD6Ph9b4bbdbBERdJ86F51HqO+af5L0XxP6rvcf5IQ+h+cGYnKGNYJZQwDY0PeGi+02be28n7VHcb79vv2rat0VqDSsqWxl8Tg7azlFuVxaczRtAu07do9y1K4Gn6nyE1NWxHtTVb4jeN72HpY4tP2tVkw3hLrYLAyCUDmlbmPeFnfaVVURNroTCrOH1W0dMpuGY2/KU23pZJs+xzf6rwxLhikc0iCBrD+09xefg0AD7SVzpFfMl7zofHV2rYjo/BjiklViNRJM4ve6DaTYbBIywAFgAtvpHwhz0EwjlpoiXNzNyzOPJzOaL8jYeSdirvA78tm+gP4sacMPy6H6u38WRXTahdHZGrOHC44vW/7lxdpPWimFR6JC6MxiSzag5xGWh17GPmHMOhS9E9N4cRDg0FkjRd0brHk3tma4esL2HNa42L6of0NH9Rb/APHXM+CxjjiUeW9hHIXfNyW2/wCYtV3Jprc6ZVp06lNXupHbURLrY9IIixdARMWxNlLBJNJcMYLm20naAAB0kkD4rxwDHY66Bs0V8pJBDgA5rgdoNiR0HfzhNIsHFbSywF2XOBZ2+zmuDmm3PtA2KNojo4MPphFmznM5znWsC51twubAAAfBV1vsYt1My32bfmbtEuisbBFi6XQGURLoAiIgKjpjpjNhzmniI3xvNmO4whxIaC67cmzn5ysYLpRWVkAmipafKS4DNO4Ou02Ozi/6rU8Mv5il+lf9xbDg4qmxYRxjvVYZ3Ot+y1zif4BY3eO1zzsyb4iVNy0Sv6Hpgums0tf6JPTCF2VxJz5tzbgjZYg9IKuK0cmECaspKxlgGxPa698xa8Ax/YS7vLeXWkb+p10lJJqTvrp+ARYus3VjYKv4TplDWSVEUFzJEHEZ7Na+xy3a4XOXNYXI5wbLfqqaKaCNoKmeUSZw8FrG2tlYXhxBN+UdjRfZu9qq73VjGo6mKOHp6msj4Qaj/qMdJJDC0mVrHlr3vtmAPJNhzHoVj0l0thw8RcdnPGEgBgBIAtmcbkbBce3buXOqv+8o+sx/carxppoUMS4g8ZxZjLgTlzXY61xa4sRl2e9ZxcrOxx06lWUamHVp2RZ43hwBG0EXB6QdxX0vOnhDGtaNzQAPcBYL7utj0jKIiArml2kM1AwythjkiAbcmQtfnc/LYNDTcertvzlavR7Taqr2yOgpYbRkA5p3NNyLi3IPQpfCj+i5fnxfitWk4GfzVX8+P7rlk28drnnznP6Sqalo1f8AU2VDwkt9KNNVQmnkDst84kZmNrXNhYG427Rt5ldVwrhHF8VqQN54vd08RGu4UwIYwO3hov77bf4qYSbbT9C3C1pTlOEtcL6nqixdZWh3BFi6zdAEWLrKAIsXWUARYus3QBFi6zdAERYugMoiIAiIgC+Zdx9x/kvpfL9xQFY4M/0VTf6v4z19aRcHtNW3dl4qQ/4kYAuf3m7ne/YfascGn6Kpv9X8eRWhUSTirnLSpxnRipK+i/Q4RpFoDU0V3FvGRj/EjuQB+83e3+XtVbX6asqppHwcU1XdzRxMh/XjAyk/vR7j7xY+1ZSo/dPPr8t9aT+BxBFYNIdB6mhuXszx9ay5b/m52fHZ7Sq+sGmup5E4Sg7SVi+cD3y6b6u78WJOGH5dD9Xb+LIscD3y6b6u78WJZ4Yfl0P1dv4si1/6z0v/ABfH9zY4hiNbBhcGcQ+ivhiY58IcZ2xPjAFw8htyCG3HTzbFYODrDqNlOZKUueXG0jpLCQEbchaNjQL3sN973K8cVjzaOj2UcJ7rY3f0VZ4HasiqqI+Z0Qdb2seAP4SFXvaSOpPBXgnrdevp+BYdNtLXsqoKKndkfK6MSSAAuY2R4aA2+wGxvf3dOyPpHi0mD1VKWzTywy5uNZM8yGzS0FzXHa02de27YqppCxz8ec3M5pNTA0Obsc0Hig1zb84FiPcr3ifBwyqy8fVVcmW+XM6I2va9uR7B9iXlK9iFKrVc8PVPTax4cJOmL6OOKOAgSShxz7DljFtrb7LknfzWPsWs0qxGowg0j4p5pOMY/jGTu41pc0M2gH1fXO48w9t/rhJ0f45tK2DPJLHHl4trS8mHYBISNjdoO/1rm25fOlWH1GLGjZHTzxcW13GPmbka0vEYNrm7rZTu6R8Er3fwsKzqOU7Xvpht+f8AJ5TUlbS4XNUOrJb52vjykOD45jEA5xeLtO0nKDYXW84NsXfLQTS1Ejn5ZpLueSbMbHGTv3AbSvbTylEOCyRt3RtgaL9DZY2j+SrWihP9nsQtvzTfZxMd/wCF0+rL4E60qyS9I3J2jmNS4zVz3lmhgiaCyOJ3FuJc4hpe9u0mwJIvb+vto/pXJBiUtBUPMjc5bDI+2cG2ZrXketduy++/v2a7gZ9et+bD/OVaTHb/ANoDl3+lwWt03iUYmoqRmqso0oVb6t6/mbfhHxKpoqhoiqp8srXvy3aA3lkBrS0A2HtUrS/EKoUMNWyokjaTGGRt5JLHNNpHv3lzrZrbgHAb7k6/hl+UU30LvvrecIzA3B4QNwdTge4MKPrImd8VVXehuNHNJs2FMqpztYx+cgAEmNzm3A3XNh8StNorUTYuypmlnmis/JEyF/FtZyQ65t+cPKHrdB+Gpuf7L7Os2+70v/my++DLBXVFNM5tTUwgTEZYiwNJ4thzHM07dtvgpxNtIuqspTpwevs3/EsHBvpa+tikZMbyxZbusBnY69iQOcEEH4K5Ks6M6Dw4dK98ckri9mUh5ZawcDcZWj/8VZlrC9tTu4dTVNKp1OdcMv5il+lf9xV6nr6tmBubHE3iHGQPlDrvDXPs4ZOYc19uw8ysPDL+YpfpX/cUzQGh9IwR0W7jPSGXO22Yube3xWLV5tHnzg58TOKdtP7Fvwv5PD9Gz7gXMdPMYqqKsbG2rmyOaJNuVuUOkeMoLQDYBoV+rsRNIKGIZS6WRkRvf1WxuLnAX/dHeXOuFkXxGEdMEf4sqtUfsm3GytS0eqsbPTvEKyCOCqbUPjEr7NhaA0MaWlzMx/XdYbb7Lmw2Be+K4xVVWF+lxzOgbGxhLWCxlkBa2V2fe1ocXAAfsm+8W9eGL5JT/T/7T1mZltGRbs7T9sgJ/mof1mjOSeZUjd2tf4knQbFJ8Rw+QPmeyRkmQTNDc+UBjxe4IJsS29t3t2rR8G2P1FRXyNmmkkaIZCGuOy4kjAOUbL7T9q2fA78jn+n/ANqNV3gn/SUv0Mn4sahN+yUU5PJd+vUVf95R9Zj+41bLhLxGpo5Y+Kqpg2YPdkBa0MyloAaWi9tp3la2r/vKPrMf3GqbwzfnKP5kv3mKPsy/Ezk2qVVr737lpx7SGSkwmOZu2R0cIDnbeU9rbvN953n3qrV9XO3CYK5lVViVzwHAyXjJzvabR2ygXbs2K0YzicFPhMJqIxK10ULRGf135GlovzWy3vzZVVNJTPJg0UrjBHC50fF08UZGVhJyEyF2+221udXm/wBDort669I9Pdv/AJqX/RHFnVdDTzSWzvac1tgJa9zSbc18t/itwqBhOf8As2OKz5+Lky8Xmz39If6uXbf3KjQf9Rztv/1C2YXv6Ta11OZZLQ0fFunGF4t3SZ0zhR/Rcvz4vxWqncG76xsFUaQU7rObmbLnzE5TYNLSB07/ALVcOFD9Fy/Pi/FatLwNfmav58f3XKsv+RGdVYuLitv7kTQplLW1zpZ3SOq8xfxcga2PO3eWAXzZbCwJuLXsbXF40t0iGH0rpbAuuGxtO4yG9r+wAEn3LkFVUGnxl7m7Mla4/wCXjzcfEEj4q5cMpPE0n7PGSX9+UW/hmURlaLM6Vdxo1Glqv8ue2EQ1FVhslY+qqBMWzPjDHZYm8WXAN4oDKQSw7+lbDQjSp2JU0rHuyTsFi9gF7PaQyVrTsBBB2brgdNk0T/QLfoaj70qqHA/f02bo9HN/fxkdv6qU7OO5pGbhOkvvLX5HpTaS1UWLcS6eWZrJZI2scQ0Pdkc2MOygC2ctuebevXSbG6zDMQiz1TpWuax72lobHlL3Ne0Ri9hZpsd+37Y2GsvpKfrEx+yOQj+S++FsXxCAdMDPxpVW7wt7nM5SVKUrvSWhsdO8QrIY4KltQ+Nsr7NhaA0MblLmZj+u4gcoHZc2GwbbMzSd4wcVZAMnEB1v1TJ6t7dGbbboWl4Yh/6Sn+n/ANp6nYLXxQYFE+cZoxDZzLA5szi0MsekkD4q+qk0dibjWnG/pf8Akr1PWzVGEz1hqqoTRvPqyZYtjmWAiaLWyv8AtVn0K0mfPhrp6g3MRkD3AAFzY2h2aw2XsbfBVmaWWfBqiSMQU9Nyg2BjC5zgJQCXSlwsc19uXmWw4OWMdg9SJXZYy+cPduswxMDj9hKiLd1+BnSlJVIpP7Pz3I+jOJT4sa2WSeaIRhvFMhfka0uDztt69so377n4a/RrFK3FZYPy+X0ctMmUljnRvJzPIHJe4AZbEW2g85UjQuKbD21rHU1U8SgcU5sLgHFoeBcO2svmB27tt1ueDPRCWiZLJOMr5A0BlwS1jbm7rbLkkbOa3tsISbt+ZWlGdRwTv64vnoVqs0gqaXFhCaioljjlYMpIu8FrTlIaADcut8VJ04xStw+ogf6U5xkaXGMC0TS0i7A39Zu0C5286hYk2+kgv2qH+DYz/RTOGb87SfRy/eYqtvC/xMpOSp1Hd6PT5lu010mfSYeJorZ5CxrSRfLnaXZrHeQAd/PZVTF6yaHDKStjqqvjJHMDw6TMwktfmtGRlAzM2C24qzaT4rBT4ZF6RGJg9sQZEdmZ4YCDf9UC17/8qqaYCofhNNJI6FkTnRGOCKMtDGmN5Z+ULjfk81rbVpN9To4mTvJ36Lp7tzomjOJuqqOnleAHPYC627NuJA5toutotBoF+jKT6P8A+zlv1rHVI9Ck24Rb9yCIik0Cw7csogOc6GaaQUlDFDKJg9hkuBE9w5UrnCxA6HBbrWVS9FR4L1a7JZUSktLnNCnUhFRUlpt/JVNZVN+xVeC5Y1lU/VVfgu/5VssllNpe8tgq/eXy/kqTuEiA/wCDWH/RP/Kp+kUdBVXdFT1sEh52U/IJ/ejzW+LbfFddsllVxb6mdShKorSafw/k5NwTUMkdbKXMkaOIcLuY5ovxsdhcj2H7E0+w6pr6lj4qSpDWR5Dma3aRI83GUnZZwXWkUZfs4blPoSysq+hVsGifU4c6lkhmhLaZsRdK1oDnGIsJZYkkAi+228KhaIQVOGV7s9LUPJY9mVjSbklpDg88ktu3ffnXZliys4XtsXnwqk4u+sTnenGisvpUNdBG55a6J0sTdr7xuaQ4AetsAabdAPTaxVGNOrGGKnjnaZBZ8kkT4mxMI5Ru8DM+xIAbfbYnYrGinDZ6F1QUZNxfXqcn07xOpw6vJp3mJkkETW2DS0tizAN5QIu0k972rQt4SK8H5Rf3xw+VdBqphJjohqAHRimJgY8AsMjiC5wB2F1mvH+VWGrwqkjjc+SGnaxou4ujjsAOc7FlhbbaZwvh6k5SlCo0rvQqGJ4zNiWCsDYJJJZtjjE0FjXQztuXXNxmDbgC69uDqgkippqWop5mCR0ji5zQIyxzGMLL3vmO3m+KseiGH8RRsblyZnSPDDsLWySOe1hHMQ1zRb2LdK6jqmzqp0G5RqSetrHONFsMkwarqWzMldDI1vFzRxvlHJcS0ObGCWmzjzbx0L70f0YkqcTlrpo3RxiQuiZIMr3G2Vjiw7WgAA7eey6JZEUESuFirL0Tukcs4SMMqK2oZxNNUERNcwuLRlcc3rNIJuPfZbPTITVWHQRR0tTnJYSCxvJ4u7Tms42vvHs6F0BEwddw+FTcnf63UouieDulwuSiqIZojlfdz2gNJfI5zS3bclpynaAouhJkwn0iCphn5Tw5kkUUkrHcnKbFgNtzTttv22XREspwdNiVw6WFp6x0+BqMJY+WV9RIx0d2hkUbvXbHfM5zwPVc92Xk8wY3nutuiK6OiKsjnXCXTz1nFxQ0tQeKkJL8rcjgWAckg3PxAXtoZiE1DRthkoqxzg55uxjMtnOuN7wf4K/oqYNb3Of6P/uOopas5vmrazFqSWWllihiccocLhoLTdzj0k5fdYe8wNPsKqayubJFTVBbG0MuWjlFkjzmbYm7SCLXsuroocLq1ysuEUouLk9Xc55wiMmroKdkVLU3zcYbsaMoIe3IbOPK3G26xG1fUzZjgYpvRanjcgitlbvbldn9b1Oa++43LoKKcGtyz4a8pSv1VjnfB+Z6CnmZLSVRJfnGVjSCMsbcou4crefcFqNBsNqaGsdLLSVJa5jmclgJBc9hBNyNnJK62ijL6a9Ci4RLD7T9nocjnw6pdi4qxSVXF8cx+XI3Pla1oOzNa+zpUvhFoqivkg4mlqbRsdcuY0Al4Y4Ws47rEH2hdRRRl6NX6kPg04yjiftO7Ob6W4bPV4XTZIJmvp3MDo3NGcgQhpe1rScwuR7d+zYoZoa2swgQGndGKcNILrh82Q2axsZALbNJN+ctAG826pZYspy9S0uEUm3d6qzKfwZmobScXNCYmRkhhcHNe/M9znXYRsAzAX51cURXSsrHRShggo3vYp3CMZZqZ1PFTzyF3FuD2NaYxlkuWk3vezejnC1HBtTz0XGRzUtQOOeyz8rcjQAQS4k3G/mBXSEVcHtYjJ8Perm31OOaf6LzxV7544nvjkcHgsaXWfYZmuy7RygT8fertjGHuxjD3AxSQPDs0QmsDmaN5A2hpzObt289lbbIoUFruVjwsYuWukuqOe4RXyU2FyUklPU+kNbMxjWwyOa4yFxa4SNBZYZ9pv8AqqfoBoo7DqeWSVpM0guWNsXNY0EtYOYuJJvttuHNdXKyypULfAtDh0mm3fCrI5LRUFSzFzWGkquLMsr7ZG57PY9o2ZrX5Q5168IOFVFXXNfFTVBbGwMLsos4tke7M2x2tIcN9l1VFGXpa5l9DWBwxPV3Oe8IrJq6CnZDS1N8wkN2t5ILXtyGzjyhsNt1jvXjPhU8+B+jiCZksHFnK9oHGWe4ni7E3sPdzLpCI4XbZeXDKUnJvqrHK8Bo62fDJaL0d0bQHkSyXYTys4iaxwFyX7M17AE89lFwijrG4VXwGnexrfygc4Oa8uD4i5jWkbQGxvNx7AuvWWi03qpIcOqXwkh7WizhvAL2hzh0WaXG/Na6hwsr3MpcKoRxOT0TXwOS6xa/tB7kPlVm0D0/qZ6oQznjQ9jy2zWh4cxhfYZQAbhpG3nttVx0bwumko6ZzYoXAwx7cjCbhgDrkjfcG9+deLsJhOJU5hjja6BkrpSxrW24xgZGxxaNpIL3WPM32i9VGSs7mVOhWg4zzL9NCkVOHVL8XFYKSq4vjmPy5G58rWtBFs1r7Dzqbwk4dUVs0PE01QRGwguLRYl4Y7ZYnduPtHOuoIrZejXvOh8GnGUcT1dzmum+GT1lBSPjgmDoSWvjc38pbI0Zw1pN23b79qjVtDW12ExxmndGKYMsDfjJsjcgyxkAtswk7b5jay6msWUuncmXCKUm23qrMqnBw6oFG1k8RiEfJjzZg9wu4lxYRyRtaB02KtiIrpWVjppwwRUb3sERFJcIiIAiIgCIiAIiIAiIgCIiAIiIDX4tgEFWG8dGHFpu1wJa9p/de0gjcOfmXhBotC1zXO42QtILeOllmDXDcQ17i0EdNrhbdFFkUcIt3aCIikuEREAREQBERAEREAREQBERAEREAREQBERAEREAREQBERAEREAREQBERAEREAXy9gcCCAQRYg7QQd4IX0iA0UehdOwni+OiDjcsinnjYT8xrgB8FtKDDo6dmSJoa25OzeXHe4k7XE9JuVJRQkkUjCMeiCIikuEREAREQBERAEREAREQBERAEREAREQBERAEREAREQBERAEREAREQBERAEREAREQBERAEREAREQBERAEREAREQBERAE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Franklin Gothic Book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60338"/>
            <a:ext cx="34893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71193">
            <a:off x="3444875" y="3036888"/>
            <a:ext cx="4967288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6838" cy="1320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900" dirty="0" err="1">
                <a:solidFill>
                  <a:srgbClr val="FFC000"/>
                </a:solidFill>
                <a:latin typeface="AR CHRISTY" pitchFamily="2" charset="0"/>
              </a:rPr>
              <a:t>Yongle</a:t>
            </a:r>
            <a:r>
              <a:rPr lang="it-IT" sz="3900" dirty="0">
                <a:solidFill>
                  <a:srgbClr val="FFC000"/>
                </a:solidFill>
                <a:latin typeface="AR CHRISTY" pitchFamily="2" charset="0"/>
              </a:rPr>
              <a:t> Love </a:t>
            </a:r>
            <a:r>
              <a:rPr lang="it-IT" sz="3900" dirty="0" err="1">
                <a:solidFill>
                  <a:srgbClr val="FFC000"/>
                </a:solidFill>
                <a:latin typeface="AR CHRISTY" pitchFamily="2" charset="0"/>
              </a:rPr>
              <a:t>Affair</a:t>
            </a:r>
            <a:r>
              <a:rPr lang="it-IT" sz="3900" dirty="0">
                <a:solidFill>
                  <a:srgbClr val="FFC000"/>
                </a:solidFill>
                <a:latin typeface="AR CHRISTY" pitchFamily="2" charset="0"/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Parma - Modena</a:t>
            </a:r>
            <a:endParaRPr lang="it-IT" dirty="0"/>
          </a:p>
        </p:txBody>
      </p:sp>
      <p:pic>
        <p:nvPicPr>
          <p:cNvPr id="26626" name="Picture 6" descr="C:\Users\Tilde\Pictures\young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1223963"/>
            <a:ext cx="9715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C:\Users\Tilde\Pictures\youngle b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316038"/>
            <a:ext cx="8636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Tilde\Pictures\giul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4964113"/>
            <a:ext cx="13525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C:\Users\Tilde\Pictures\maaaaaaa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8150" y="4367213"/>
            <a:ext cx="150653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:\Users\Tilde\Pictures\riccard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7225" y="4743450"/>
            <a:ext cx="23241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C:\Users\Tilde\Pictures\dalil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4638" y="2692400"/>
            <a:ext cx="12001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C:\Users\Tilde\Pictures\valer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1325" y="4656138"/>
            <a:ext cx="191770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magin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70005">
            <a:off x="-113507" y="2929732"/>
            <a:ext cx="21764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magin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154500">
            <a:off x="1763713" y="2016125"/>
            <a:ext cx="17700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" descr="C:\Users\Tilde\Pictures\JODY.jpg"/>
          <p:cNvPicPr>
            <a:picLocks noChangeAspect="1" noChangeArrowheads="1"/>
          </p:cNvPicPr>
          <p:nvPr/>
        </p:nvPicPr>
        <p:blipFill>
          <a:blip r:embed="rId11"/>
          <a:srcRect r="67647"/>
          <a:stretch>
            <a:fillRect/>
          </a:stretch>
        </p:blipFill>
        <p:spPr bwMode="auto">
          <a:xfrm>
            <a:off x="7959725" y="0"/>
            <a:ext cx="118427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7" descr="https://scontent-a-mxp.xx.fbcdn.net/hphotos-prn2/v/t1.0-9/1601203_10202373810479159_1643423239_n.jpg?oh=09766f9c8c87cdb7b540e2da29584061&amp;oe=53A9850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52825" y="2400300"/>
            <a:ext cx="18145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9" descr="https://fbcdn-sphotos-d-a.akamaihd.net/hphotos-ak-prn1/t1.0-9/68020_105288752962930_824034050_n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25" y="0"/>
            <a:ext cx="16224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1" descr="https://fbcdn-sphotos-e-a.akamaihd.net/hphotos-ak-ash3/t1.0-9/526895_10202081018775252_1973767660_n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5164138"/>
            <a:ext cx="1905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5" descr="https://fbcdn-sphotos-f-a.akamaihd.net/hphotos-ak-frc3/t1.0-9/486634_4481412797461_1492501616_n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40500" y="2468563"/>
            <a:ext cx="127000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2625" y="-241300"/>
            <a:ext cx="8461375" cy="1079500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Consultori</a:t>
            </a:r>
            <a:r>
              <a:rPr lang="en-GB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giovani</a:t>
            </a:r>
            <a:r>
              <a:rPr lang="en-GB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Parma &amp; </a:t>
            </a:r>
            <a:r>
              <a:rPr lang="en-GB" sz="32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modena</a:t>
            </a:r>
            <a:endParaRPr lang="en-GB" sz="3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608013"/>
            <a:ext cx="8964613" cy="3859212"/>
          </a:xfrm>
          <a:prstGeom prst="rect">
            <a:avLst/>
          </a:prstGeom>
          <a:noFill/>
        </p:spPr>
        <p:txBody>
          <a:bodyPr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 defTabSz="449263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PR Costituzione equipe (1 psicologo, 1 </a:t>
            </a:r>
            <a:r>
              <a:rPr lang="it-IT" sz="2200" dirty="0" err="1" smtClean="0">
                <a:solidFill>
                  <a:schemeClr val="tx2"/>
                </a:solidFill>
                <a:cs typeface="Times New Roman" pitchFamily="18" charset="0"/>
              </a:rPr>
              <a:t>coord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  <a:r>
              <a:rPr lang="it-IT" sz="2200" dirty="0" err="1" smtClean="0">
                <a:solidFill>
                  <a:schemeClr val="tx2"/>
                </a:solidFill>
                <a:cs typeface="Times New Roman" pitchFamily="18" charset="0"/>
              </a:rPr>
              <a:t>peer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 e 6 </a:t>
            </a:r>
            <a:r>
              <a:rPr lang="it-IT" sz="2200" dirty="0" err="1" smtClean="0">
                <a:solidFill>
                  <a:schemeClr val="tx2"/>
                </a:solidFill>
                <a:cs typeface="Times New Roman" pitchFamily="18" charset="0"/>
              </a:rPr>
              <a:t>peer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MO </a:t>
            </a:r>
            <a:r>
              <a:rPr lang="it-IT" sz="2200" dirty="0">
                <a:solidFill>
                  <a:schemeClr val="tx2"/>
                </a:solidFill>
                <a:cs typeface="Times New Roman" pitchFamily="18" charset="0"/>
              </a:rPr>
              <a:t>Costituzione equipe 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(3 </a:t>
            </a:r>
            <a:r>
              <a:rPr lang="it-IT" sz="2200" dirty="0">
                <a:solidFill>
                  <a:schemeClr val="tx2"/>
                </a:solidFill>
                <a:cs typeface="Times New Roman" pitchFamily="18" charset="0"/>
              </a:rPr>
              <a:t>psicologo, 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20 </a:t>
            </a:r>
            <a:r>
              <a:rPr lang="it-IT" sz="2200" dirty="0" err="1">
                <a:solidFill>
                  <a:schemeClr val="tx2"/>
                </a:solidFill>
                <a:cs typeface="Times New Roman" pitchFamily="18" charset="0"/>
              </a:rPr>
              <a:t>peer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  <a:endParaRPr lang="it-IT" sz="22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b="1" dirty="0" smtClean="0">
                <a:solidFill>
                  <a:schemeClr val="tx2"/>
                </a:solidFill>
                <a:cs typeface="Times New Roman" pitchFamily="18" charset="0"/>
              </a:rPr>
              <a:t>Attivazione Pagina e Profilo</a:t>
            </a: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b="1" dirty="0" smtClean="0">
                <a:solidFill>
                  <a:schemeClr val="tx2"/>
                </a:solidFill>
                <a:cs typeface="Times New Roman" pitchFamily="18" charset="0"/>
              </a:rPr>
              <a:t>Suddivisione compiti di gestione redazionale</a:t>
            </a: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b="1" dirty="0" smtClean="0">
                <a:solidFill>
                  <a:schemeClr val="tx2"/>
                </a:solidFill>
                <a:cs typeface="Times New Roman" pitchFamily="18" charset="0"/>
              </a:rPr>
              <a:t>Identificazione e implementazione attività di promozione</a:t>
            </a: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b="1" dirty="0" smtClean="0">
                <a:solidFill>
                  <a:schemeClr val="tx2"/>
                </a:solidFill>
                <a:cs typeface="Times New Roman" pitchFamily="18" charset="0"/>
              </a:rPr>
              <a:t>Collegamento alle progettazioni </a:t>
            </a:r>
            <a:r>
              <a:rPr lang="it-IT" sz="2200" b="1" dirty="0" err="1" smtClean="0">
                <a:solidFill>
                  <a:schemeClr val="tx2"/>
                </a:solidFill>
                <a:cs typeface="Times New Roman" pitchFamily="18" charset="0"/>
              </a:rPr>
              <a:t>pre</a:t>
            </a:r>
            <a:r>
              <a:rPr lang="it-IT" sz="2200" b="1" dirty="0" smtClean="0">
                <a:solidFill>
                  <a:schemeClr val="tx2"/>
                </a:solidFill>
                <a:cs typeface="Times New Roman" pitchFamily="18" charset="0"/>
              </a:rPr>
              <a:t>-esistenti sul Territorio </a:t>
            </a:r>
          </a:p>
          <a:p>
            <a:pPr marL="400050" lvl="1" indent="0" algn="just" defTabSz="449263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(sito consultorio, progetti Peer </a:t>
            </a:r>
            <a:r>
              <a:rPr lang="it-IT" sz="2200" dirty="0" err="1" smtClean="0">
                <a:solidFill>
                  <a:schemeClr val="tx2"/>
                </a:solidFill>
                <a:cs typeface="Times New Roman" pitchFamily="18" charset="0"/>
              </a:rPr>
              <a:t>Education</a:t>
            </a:r>
            <a:r>
              <a:rPr lang="it-IT" sz="2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sui temi della contraccezione e prevenzione MTS, Gruppo </a:t>
            </a:r>
            <a:r>
              <a:rPr lang="it-IT" sz="2200" dirty="0" err="1" smtClean="0">
                <a:solidFill>
                  <a:schemeClr val="tx2"/>
                </a:solidFill>
                <a:cs typeface="Times New Roman" pitchFamily="18" charset="0"/>
              </a:rPr>
              <a:t>omoaffettività</a:t>
            </a:r>
            <a:r>
              <a:rPr lang="it-IT" sz="2200" dirty="0" smtClean="0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</p:txBody>
      </p:sp>
      <p:pic>
        <p:nvPicPr>
          <p:cNvPr id="27651" name="Im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850" y="4657725"/>
            <a:ext cx="462597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magin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5032375"/>
            <a:ext cx="471646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Attivazione delle </a:t>
            </a:r>
            <a:r>
              <a:rPr lang="it-IT" sz="3900" dirty="0">
                <a:solidFill>
                  <a:srgbClr val="FFC000"/>
                </a:solidFill>
                <a:latin typeface="AR CHRISTY" pitchFamily="2" charset="0"/>
              </a:rPr>
              <a:t>chat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597025"/>
            <a:ext cx="4711700" cy="490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Youngle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Love Affair: 11 ottobre 2013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Fasce orarie del profilo: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martedì (20-22)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mercoledì (15-17)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venerdì (20-22)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le fasce orarie sono sempre presenti due peer e uno psicologo in supervisione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Tematiche affrontate nelle chat: relazioni di coppia eterosessuali ed omosessuali, contraccezione, problematiche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familiari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violenza sessuale, relazione di dipendenza affettiva ecc.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alt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Numero totale chat svolte: 50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Numero totale delle richieste: 28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675" name="Picture 2" descr="https://scontent-b-mxp.xx.fbcdn.net/hphotos-frc1/t1.0-9/1149010_1481524458726220_86303722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012825"/>
            <a:ext cx="3479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scontent-b-mxp.xx.fbcdn.net/hphotos-prn2/t1.0-9/1601354_1481542412057758_125386474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05263"/>
            <a:ext cx="36560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ACCESSO AI SERVIZI</a:t>
            </a:r>
            <a:endParaRPr lang="it-IT" dirty="0"/>
          </a:p>
        </p:txBody>
      </p:sp>
      <p:sp>
        <p:nvSpPr>
          <p:cNvPr id="2969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4 RAGAZZE CHE HANNO SCRITTO A YOUNGLE LOVE AFFAIR HANNO POI EFFETTUATO UN ACCESSO AI SERVIZI DEL TERRITORIO:</a:t>
            </a:r>
          </a:p>
          <a:p>
            <a:r>
              <a:rPr lang="it-IT" smtClean="0"/>
              <a:t>IN PARTICOLARE: 3 RAGAZZE  ALLO SPAZIO GIOVANI DI SPILAMBERTO (MO), UNA PER CONTRACCEZIONE D’EMERGENZA E DUE PER CONSULENZA PSICOLOGICA E 1 RAGAZZA AL CENTRO ADOLESCENZA DI PARMA.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/>
              <a:t>Promozione e Pubblicizzazione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Attraverso il profilo e la pagina FB</a:t>
            </a: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Presentazione del progetto nelle scuole e nei centri di 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aggregazione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  <a:p>
            <a:pPr marL="285750" indent="-285750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Distribuzione materiale nel nostro territorio (Bar, Scuole, Biblioteche, Consultorio Giovani, Centri di aggregazione, Parrocchie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CENA" pitchFamily="2" charset="0"/>
              </a:rPr>
              <a:t>)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SCUOLE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Coinvolgere i </a:t>
            </a:r>
            <a:r>
              <a:rPr lang="it-IT" alt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peer che lavorano con gli Spazi Giovani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la diffusione di </a:t>
            </a:r>
            <a:r>
              <a:rPr lang="it-IT" alt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Youngle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alt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LoveAffair</a:t>
            </a:r>
            <a:r>
              <a:rPr lang="it-IT" alt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nelle classi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Presentazione alla consulta studentesca e ai rappresentanti d'istituto per </a:t>
            </a:r>
            <a:r>
              <a:rPr lang="it-IT" altLang="it-IT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 assemblee d'istituto a tema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Sia per promuovere la pagine che per reclutare gente.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Anche in collaborazione con </a:t>
            </a:r>
            <a:r>
              <a:rPr lang="it-IT" altLang="it-IT" dirty="0">
                <a:solidFill>
                  <a:srgbClr val="CC0099"/>
                </a:solidFill>
              </a:rPr>
              <a:t>Associazioni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(es. L'Ottavo Colore)</a:t>
            </a: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  <a:latin typeface="AR CENA" pitchFamily="2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3103563"/>
            <a:ext cx="6080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olo 1"/>
          <p:cNvSpPr>
            <a:spLocks noGrp="1"/>
          </p:cNvSpPr>
          <p:nvPr>
            <p:ph type="title"/>
          </p:nvPr>
        </p:nvSpPr>
        <p:spPr>
          <a:xfrm>
            <a:off x="471488" y="152400"/>
            <a:ext cx="3379787" cy="6842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Le formazioni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3240088"/>
            <a:ext cx="6446838" cy="3881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Psicologia digitale con Alessandro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Calderoni @Modena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peer </a:t>
            </a:r>
            <a:r>
              <a:rPr lang="it-I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Bologna</a:t>
            </a:r>
            <a:endParaRPr lang="it-I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 maggio meeting peer Firenze               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Formazioni specifiche nella varie sedi di riferimento sulle tematiche da trattare in chat: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Youngle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Love Affair – incontri ogni mese e mezzo o due mesi con psicologi di riferimento e operatori spazi giovani di Modena e Parma: Dott. Fabio Vanni, Dott.ssa Claudia Galli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8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812800"/>
            <a:ext cx="3690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38" y="287338"/>
            <a:ext cx="6716712" cy="1320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900" dirty="0" err="1">
                <a:solidFill>
                  <a:srgbClr val="FFC000"/>
                </a:solidFill>
                <a:latin typeface="AR CHRISTY" pitchFamily="2" charset="0"/>
              </a:rPr>
              <a:t>Youngle</a:t>
            </a:r>
            <a:r>
              <a:rPr lang="it-IT" sz="3900" dirty="0">
                <a:solidFill>
                  <a:srgbClr val="FFC000"/>
                </a:solidFill>
                <a:latin typeface="AR CHRISTY" pitchFamily="2" charset="0"/>
              </a:rPr>
              <a:t> Love </a:t>
            </a:r>
            <a:r>
              <a:rPr lang="it-IT" sz="3900" dirty="0" err="1">
                <a:solidFill>
                  <a:srgbClr val="FFC000"/>
                </a:solidFill>
                <a:latin typeface="AR CHRISTY" pitchFamily="2" charset="0"/>
              </a:rPr>
              <a:t>Affair</a:t>
            </a:r>
            <a:r>
              <a:rPr lang="it-IT" dirty="0" smtClean="0"/>
              <a:t>: la pagina ed il profilo!</a:t>
            </a:r>
            <a:endParaRPr lang="it-IT" dirty="0"/>
          </a:p>
        </p:txBody>
      </p:sp>
      <p:pic>
        <p:nvPicPr>
          <p:cNvPr id="32770" name="Picture 4" descr="C:\Users\Tilde\Pictures\you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5275" y="1770063"/>
            <a:ext cx="3762375" cy="2660650"/>
          </a:xfrm>
        </p:spPr>
      </p:pic>
      <p:pic>
        <p:nvPicPr>
          <p:cNvPr id="32771" name="Picture 5" descr="C:\Users\Tilde\Pictures\young pagina.png"/>
          <p:cNvPicPr>
            <a:picLocks noChangeAspect="1" noChangeArrowheads="1"/>
          </p:cNvPicPr>
          <p:nvPr/>
        </p:nvPicPr>
        <p:blipFill>
          <a:blip r:embed="rId3"/>
          <a:srcRect t="54768"/>
          <a:stretch>
            <a:fillRect/>
          </a:stretch>
        </p:blipFill>
        <p:spPr bwMode="auto">
          <a:xfrm>
            <a:off x="3986213" y="3705225"/>
            <a:ext cx="50292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140200" y="1916113"/>
            <a:ext cx="2089150" cy="129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900" cap="all" dirty="0">
                <a:solidFill>
                  <a:srgbClr val="FFC000"/>
                </a:solidFill>
                <a:latin typeface="AR CHRISTY" pitchFamily="2" charset="0"/>
                <a:ea typeface="+mj-ea"/>
                <a:cs typeface="+mj-cs"/>
              </a:rPr>
              <a:t> Amici: 470</a:t>
            </a:r>
            <a:endParaRPr lang="it-IT" sz="3900" cap="all" dirty="0">
              <a:solidFill>
                <a:srgbClr val="FFC000"/>
              </a:solidFill>
              <a:latin typeface="AR CHRISTY" pitchFamily="2" charset="0"/>
              <a:ea typeface="+mj-ea"/>
              <a:cs typeface="+mj-cs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764640">
            <a:off x="6700838" y="1465263"/>
            <a:ext cx="1998662" cy="1893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900" cap="all" dirty="0">
                <a:solidFill>
                  <a:srgbClr val="FFC000"/>
                </a:solidFill>
                <a:latin typeface="AR CHRISTY" pitchFamily="2" charset="0"/>
                <a:ea typeface="+mj-ea"/>
                <a:cs typeface="+mj-cs"/>
              </a:rPr>
              <a:t>300 </a:t>
            </a:r>
            <a:r>
              <a:rPr lang="it-IT" sz="3900" cap="all" dirty="0">
                <a:solidFill>
                  <a:srgbClr val="FFC000"/>
                </a:solidFill>
                <a:latin typeface="AR CHRISTY" pitchFamily="2" charset="0"/>
                <a:ea typeface="+mj-ea"/>
                <a:cs typeface="+mj-cs"/>
              </a:rPr>
              <a:t>Mi PIACE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663" y="82550"/>
            <a:ext cx="6446837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cap="none" smtClean="0"/>
              <a:t>CREAZIONE GRUPPO SEGRETO: YOUNGLE EMILIA ROMAGNA</a:t>
            </a:r>
            <a:endParaRPr lang="it-IT" sz="3900" cap="none" smtClean="0">
              <a:solidFill>
                <a:srgbClr val="FFC000"/>
              </a:solidFill>
              <a:latin typeface="AR CHRISTY"/>
            </a:endParaRPr>
          </a:p>
        </p:txBody>
      </p:sp>
      <p:pic>
        <p:nvPicPr>
          <p:cNvPr id="33794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1575" y="1403350"/>
            <a:ext cx="7007225" cy="5253038"/>
          </a:xfrm>
        </p:spPr>
      </p:pic>
      <p:sp>
        <p:nvSpPr>
          <p:cNvPr id="4" name="Stella a 5 punte 3"/>
          <p:cNvSpPr/>
          <p:nvPr/>
        </p:nvSpPr>
        <p:spPr>
          <a:xfrm>
            <a:off x="4589463" y="631825"/>
            <a:ext cx="423862" cy="488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it-IT" cap="none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800" smtClean="0"/>
              <a:t>CREAZIONE DI GRUPPI SEGRETI PEER-TO-PEER PR-MO</a:t>
            </a:r>
          </a:p>
          <a:p>
            <a:r>
              <a:rPr lang="it-IT" sz="2800" smtClean="0"/>
              <a:t>CHAT WHATSAPP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663" y="158750"/>
            <a:ext cx="6446837" cy="1320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Iniziative di sensibilizzazione:</a:t>
            </a:r>
            <a:br>
              <a:rPr lang="it-IT" dirty="0" smtClean="0"/>
            </a:br>
            <a:r>
              <a:rPr lang="it-IT" dirty="0" smtClean="0"/>
              <a:t>1 Dicembre 2013 Giornata </a:t>
            </a:r>
            <a:br>
              <a:rPr lang="it-IT" dirty="0" smtClean="0"/>
            </a:br>
            <a:r>
              <a:rPr lang="it-IT" dirty="0" smtClean="0"/>
              <a:t>Mondiale di Lotta contro l’AIDS</a:t>
            </a:r>
            <a:endParaRPr lang="it-IT" dirty="0"/>
          </a:p>
        </p:txBody>
      </p:sp>
      <p:pic>
        <p:nvPicPr>
          <p:cNvPr id="34818" name="Immagine 4" descr="1422571_398017346998472_912002187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6288" y="2032000"/>
            <a:ext cx="4183062" cy="3881438"/>
          </a:xfrm>
        </p:spPr>
      </p:pic>
      <p:pic>
        <p:nvPicPr>
          <p:cNvPr id="34819" name="Immagine 5" descr="1470360_398017630331777_209580841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2637">
            <a:off x="5530850" y="395288"/>
            <a:ext cx="20193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Immagin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54111">
            <a:off x="255588" y="4094163"/>
            <a:ext cx="1790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magin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67241">
            <a:off x="6272213" y="4333875"/>
            <a:ext cx="163036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losione 2 9"/>
          <p:cNvSpPr/>
          <p:nvPr/>
        </p:nvSpPr>
        <p:spPr>
          <a:xfrm>
            <a:off x="-236538" y="1585913"/>
            <a:ext cx="2932113" cy="2328862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noFill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0940415">
            <a:off x="342900" y="1541463"/>
            <a:ext cx="1984375" cy="2493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900" cap="all" dirty="0">
                <a:solidFill>
                  <a:srgbClr val="FFC000"/>
                </a:solidFill>
                <a:latin typeface="AR CHRISTY" pitchFamily="2" charset="0"/>
                <a:ea typeface="+mj-ea"/>
                <a:cs typeface="+mj-cs"/>
              </a:rPr>
              <a:t>YES WE CONDOM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0"/>
            <a:ext cx="314325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19050" y="1265238"/>
            <a:ext cx="8110538" cy="2320925"/>
          </a:xfrm>
          <a:prstGeom prst="rect">
            <a:avLst/>
          </a:prstGeom>
          <a:noFill/>
        </p:spPr>
        <p:txBody>
          <a:bodyPr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75" lvl="2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Ente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Promotore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  <a:cs typeface="Times New Roman" pitchFamily="18" charset="0"/>
              </a:rPr>
              <a:t>Regione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 Toscana</a:t>
            </a:r>
          </a:p>
          <a:p>
            <a:pPr marL="628650" lvl="2" indent="0" algn="just" defTabSz="449263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968375" lvl="2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Regioni</a:t>
            </a:r>
            <a:r>
              <a:rPr lang="en-GB" sz="24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Aderenti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Emilia-Romagna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,</a:t>
            </a:r>
          </a:p>
          <a:p>
            <a:pPr marL="400050" lvl="1" indent="0" algn="just" defTabSz="449263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	 	Puglia, Liguria, Umbria, Lazio, Campania</a:t>
            </a:r>
          </a:p>
          <a:p>
            <a:pPr marL="739775" lvl="1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2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1988" y="257175"/>
            <a:ext cx="8461375" cy="587375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 NAZIONALE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584575"/>
            <a:ext cx="1279526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584575"/>
            <a:ext cx="49688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Iniziative di sensibilizzazione: 25 novembre</a:t>
            </a:r>
            <a:endParaRPr lang="it-IT" dirty="0"/>
          </a:p>
        </p:txBody>
      </p: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Giornata mondiale lotta alla violenza di genere.</a:t>
            </a:r>
          </a:p>
          <a:p>
            <a:r>
              <a:rPr lang="it-IT" smtClean="0"/>
              <a:t>Alcuni post che sono stati messi:</a:t>
            </a:r>
          </a:p>
          <a:p>
            <a:endParaRPr lang="it-IT" smtClean="0"/>
          </a:p>
        </p:txBody>
      </p:sp>
      <p:pic>
        <p:nvPicPr>
          <p:cNvPr id="35843" name="Picture 2" descr="https://fbcdn-sphotos-b-a.akamaihd.net/hphotos-ak-prn1/t1.0-9/1554424_1478830665662266_3368844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788" y="1484313"/>
            <a:ext cx="27305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 </a:t>
            </a:r>
            <a:r>
              <a:rPr lang="it-IT" dirty="0"/>
              <a:t>N</a:t>
            </a:r>
            <a:r>
              <a:rPr lang="it-IT" dirty="0" smtClean="0"/>
              <a:t>ostri </a:t>
            </a:r>
            <a:r>
              <a:rPr lang="it-IT" sz="3900" dirty="0" smtClean="0">
                <a:solidFill>
                  <a:srgbClr val="FFC000"/>
                </a:solidFill>
                <a:latin typeface="AR CHRISTY" pitchFamily="2" charset="0"/>
              </a:rPr>
              <a:t>VIDEO YOUNGLE!!</a:t>
            </a:r>
            <a:endParaRPr lang="it-IT" sz="3900" dirty="0">
              <a:solidFill>
                <a:srgbClr val="FFC000"/>
              </a:solidFill>
              <a:latin typeface="AR CHRISTY" pitchFamily="2" charset="0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Video Youngle Corsair</a:t>
            </a:r>
          </a:p>
          <a:p>
            <a:r>
              <a:rPr lang="it-IT" smtClean="0"/>
              <a:t>Video Youngle Love Affari</a:t>
            </a:r>
          </a:p>
          <a:p>
            <a:r>
              <a:rPr lang="it-IT" smtClean="0"/>
              <a:t>Video Youngle Io Ci Sono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4000" dirty="0">
                <a:solidFill>
                  <a:srgbClr val="FF0000"/>
                </a:solidFill>
                <a:latin typeface="AR CHRISTY" panose="02000000000000000000" pitchFamily="2" charset="0"/>
              </a:rPr>
              <a:t>Grazie per l’attenzione! </a:t>
            </a:r>
            <a:r>
              <a:rPr lang="it-IT" altLang="it-IT" dirty="0">
                <a:solidFill>
                  <a:srgbClr val="FF0000"/>
                </a:solidFill>
                <a:latin typeface="AR CHRISTY" panose="02000000000000000000" pitchFamily="2" charset="0"/>
              </a:rPr>
              <a:t/>
            </a:r>
            <a:br>
              <a:rPr lang="it-IT" altLang="it-IT" dirty="0">
                <a:solidFill>
                  <a:srgbClr val="FF0000"/>
                </a:solidFill>
                <a:latin typeface="AR CHRISTY" panose="02000000000000000000" pitchFamily="2" charset="0"/>
              </a:rPr>
            </a:br>
            <a:endParaRPr lang="it-IT" dirty="0"/>
          </a:p>
        </p:txBody>
      </p:sp>
      <p:pic>
        <p:nvPicPr>
          <p:cNvPr id="37890" name="Immagine 6" descr="1422571_398017346998472_912002187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8163" y="2713038"/>
            <a:ext cx="2608262" cy="3057525"/>
          </a:xfrm>
        </p:spPr>
      </p:pic>
      <p:sp>
        <p:nvSpPr>
          <p:cNvPr id="5" name="CasellaDiTesto 4"/>
          <p:cNvSpPr txBox="1"/>
          <p:nvPr/>
        </p:nvSpPr>
        <p:spPr>
          <a:xfrm>
            <a:off x="419100" y="2713038"/>
            <a:ext cx="277018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Continuate a seguirci su FB e cliccate «MI PIACE» alle nostre Pagine!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8388" y="161925"/>
            <a:ext cx="15240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7738" y="-60325"/>
            <a:ext cx="107791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1988" y="257175"/>
            <a:ext cx="8461375" cy="587375"/>
          </a:xfrm>
          <a:prstGeom prst="rect">
            <a:avLst/>
          </a:prstGeom>
        </p:spPr>
        <p:txBody>
          <a:bodyPr lIns="90000" tIns="46800" rIns="90000" bIns="4680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EMILIA-ROMAGNA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07950" y="1355725"/>
            <a:ext cx="9163050" cy="3194050"/>
          </a:xfrm>
          <a:prstGeom prst="rect">
            <a:avLst/>
          </a:prstGeom>
          <a:noFill/>
        </p:spPr>
        <p:txBody>
          <a:bodyPr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375" lvl="2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Coordinatore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Regionale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D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ott.ssa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Franca </a:t>
            </a:r>
            <a:r>
              <a:rPr lang="en-GB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Francia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968375" lvl="2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3 AREE di ATTIVIT</a:t>
            </a: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</a:t>
            </a:r>
            <a:endParaRPr lang="en-GB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  <a:p>
            <a:pPr marL="1196975" lvl="3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CEIS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 Reggio-Emilia –  </a:t>
            </a:r>
            <a:r>
              <a:rPr lang="en-GB" sz="2400" b="1" dirty="0" err="1" smtClean="0">
                <a:solidFill>
                  <a:srgbClr val="FF0000"/>
                </a:solidFill>
                <a:cs typeface="Times New Roman" pitchFamily="18" charset="0"/>
              </a:rPr>
              <a:t>Dipendenze</a:t>
            </a:r>
            <a:endParaRPr lang="en-GB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196975" lvl="3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Ausl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di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Forlì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– UOC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Dipendenze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Patologiche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di </a:t>
            </a:r>
            <a:r>
              <a:rPr lang="en-GB" sz="2400" b="1" dirty="0" err="1" smtClean="0">
                <a:solidFill>
                  <a:schemeClr val="tx2"/>
                </a:solidFill>
                <a:cs typeface="Times New Roman" pitchFamily="18" charset="0"/>
              </a:rPr>
              <a:t>Forlì</a:t>
            </a:r>
            <a:r>
              <a:rPr lang="en-GB" sz="24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– </a:t>
            </a:r>
            <a:r>
              <a:rPr lang="en-GB" sz="2400" b="1" dirty="0" err="1" smtClean="0">
                <a:solidFill>
                  <a:srgbClr val="FF0000"/>
                </a:solidFill>
                <a:cs typeface="Times New Roman" pitchFamily="18" charset="0"/>
              </a:rPr>
              <a:t>Comportamenti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 a </a:t>
            </a:r>
            <a:r>
              <a:rPr lang="en-GB" sz="2400" b="1" dirty="0" err="1" smtClean="0">
                <a:solidFill>
                  <a:srgbClr val="FF0000"/>
                </a:solidFill>
                <a:cs typeface="Times New Roman" pitchFamily="18" charset="0"/>
              </a:rPr>
              <a:t>rischio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 -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  <a:cs typeface="Times New Roman" pitchFamily="18" charset="0"/>
              </a:rPr>
              <a:t>Pubblicità&amp;Media</a:t>
            </a:r>
            <a:endParaRPr lang="en-GB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1196975" lvl="3" indent="-339725" algn="just" defTabSz="449263" fontAlgn="auto">
              <a:spcBef>
                <a:spcPts val="750"/>
              </a:spcBef>
              <a:spcAft>
                <a:spcPts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Ausl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di 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Modena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-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Ausl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di </a:t>
            </a:r>
            <a:r>
              <a:rPr lang="en-GB" sz="2400" b="1" dirty="0" smtClean="0">
                <a:solidFill>
                  <a:schemeClr val="tx2"/>
                </a:solidFill>
                <a:cs typeface="Times New Roman" pitchFamily="18" charset="0"/>
              </a:rPr>
              <a:t>Parma – </a:t>
            </a:r>
            <a:r>
              <a:rPr lang="en-GB" sz="2400" b="1" dirty="0" err="1" smtClean="0">
                <a:solidFill>
                  <a:srgbClr val="FF0000"/>
                </a:solidFill>
                <a:cs typeface="Times New Roman" pitchFamily="18" charset="0"/>
              </a:rPr>
              <a:t>Sessualità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/</a:t>
            </a:r>
            <a:r>
              <a:rPr lang="en-GB" sz="2400" b="1" dirty="0" err="1" smtClean="0">
                <a:solidFill>
                  <a:srgbClr val="FF0000"/>
                </a:solidFill>
                <a:cs typeface="Times New Roman" pitchFamily="18" charset="0"/>
              </a:rPr>
              <a:t>Affettività</a:t>
            </a:r>
            <a:endParaRPr lang="en-GB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857250" lvl="3" indent="0" algn="just" defTabSz="449263" fontAlgn="auto">
              <a:spcBef>
                <a:spcPts val="750"/>
              </a:spcBef>
              <a:spcAft>
                <a:spcPts val="0"/>
              </a:spcAft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		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Consultori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Spazio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GB" sz="2400" dirty="0" err="1" smtClean="0">
                <a:solidFill>
                  <a:schemeClr val="tx2"/>
                </a:solidFill>
                <a:cs typeface="Times New Roman" pitchFamily="18" charset="0"/>
              </a:rPr>
              <a:t>Giovani</a:t>
            </a:r>
            <a:r>
              <a:rPr lang="en-GB" sz="24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54360">
            <a:off x="6781800" y="4475163"/>
            <a:ext cx="1273175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58309">
            <a:off x="26988" y="4425950"/>
            <a:ext cx="514508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YOUNGLE CORSAIRS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>
            <a:normAutofit fontScale="4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U.O.C. Dipendenze Patologiche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dell’AUSL di Forlì </a:t>
            </a:r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1978" y="276972"/>
            <a:ext cx="1243692" cy="175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1369" y="276972"/>
            <a:ext cx="1216258" cy="175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rcRect l="18787"/>
          <a:stretch>
            <a:fillRect/>
          </a:stretch>
        </p:blipFill>
        <p:spPr bwMode="auto">
          <a:xfrm>
            <a:off x="792163" y="268288"/>
            <a:ext cx="62690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13" y="280988"/>
            <a:ext cx="1719262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9788" y="254000"/>
            <a:ext cx="56705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6 PEER – </a:t>
            </a:r>
            <a:r>
              <a:rPr lang="it-IT" sz="3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</a:t>
            </a:r>
            <a:r>
              <a:rPr lang="it-IT" sz="3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OPERATORI </a:t>
            </a:r>
            <a:r>
              <a:rPr lang="it-IT" sz="3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1 </a:t>
            </a:r>
            <a:r>
              <a:rPr lang="it-IT" sz="3200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SUPERVISORE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 rot="19140000">
            <a:off x="1216025" y="2468563"/>
            <a:ext cx="6510338" cy="32861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05588" y="1079500"/>
            <a:ext cx="1778000" cy="469900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Pagina fb </a:t>
            </a:r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217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«MI PIACE»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PROFILO FB </a:t>
            </a:r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AMICI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580" r="4580"/>
          <a:stretch>
            <a:fillRect/>
          </a:stretch>
        </p:blipFill>
        <p:spPr>
          <a:xfrm>
            <a:off x="128599" y="154547"/>
            <a:ext cx="5876942" cy="647163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3606800"/>
            <a:ext cx="622300" cy="77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975" y="5340350"/>
            <a:ext cx="722313" cy="65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/>
              <a:t>Youngle</a:t>
            </a:r>
            <a:r>
              <a:rPr lang="it-IT" dirty="0" smtClean="0"/>
              <a:t> io ci sono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 rot="19140000">
            <a:off x="1487488" y="2368550"/>
            <a:ext cx="6511925" cy="11684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Gruppo </a:t>
            </a:r>
            <a:r>
              <a:rPr lang="it-IT" err="1"/>
              <a:t>reggio</a:t>
            </a:r>
            <a:r>
              <a:rPr lang="it-IT"/>
              <a:t> </a:t>
            </a:r>
            <a:r>
              <a:rPr lang="it-IT" err="1"/>
              <a:t>emilia</a:t>
            </a:r>
            <a:r>
              <a:rPr lang="it-IT"/>
              <a:t> – </a:t>
            </a:r>
            <a:r>
              <a:rPr lang="it-IT" err="1"/>
              <a:t>ceis</a:t>
            </a:r>
            <a:r>
              <a:rPr lang="it-IT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www.facebook.comeyounglehereiam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/>
              <a:t>www.drogaonline.it</a:t>
            </a:r>
            <a:endParaRPr lang="it-IT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0363"/>
            <a:ext cx="2697162" cy="269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93750" y="539750"/>
          <a:ext cx="7666038" cy="5849938"/>
        </p:xfrm>
        <a:graphic>
          <a:graphicData uri="http://schemas.openxmlformats.org/presentationml/2006/ole">
            <p:oleObj spid="_x0000_s2050" r:id="rId4" imgW="13535280" imgH="104778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TEMATICA: </a:t>
            </a:r>
            <a:r>
              <a:rPr lang="it-IT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COMPORTAMENTI A RISCHIO</a:t>
            </a:r>
            <a:br>
              <a:rPr lang="it-IT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200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0400" cap="all" dirty="0" smtClean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CHAT</a:t>
            </a:r>
            <a:r>
              <a:rPr lang="it-IT" sz="104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: lunedì e giovedì (H:15-17 &amp; H:21-23)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0400" cap="all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FORMAZIONI: Edoardo Polidori (sostanze legali ed illegali), Luciani Daniele (tecniche e modalità comunicative in chat), Michele Marangi (lettura critica nell’uso dei media), Loretta Raffuzzi (sessualità ed affettività).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668</TotalTime>
  <Words>500</Words>
  <Application>Microsoft Office PowerPoint</Application>
  <PresentationFormat>On-screen Show (4:3)</PresentationFormat>
  <Paragraphs>88</Paragraphs>
  <Slides>22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Modello struttura</vt:lpstr>
      </vt:variant>
      <vt:variant>
        <vt:i4>4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22</vt:i4>
      </vt:variant>
    </vt:vector>
  </HeadingPairs>
  <TitlesOfParts>
    <vt:vector size="38" baseType="lpstr">
      <vt:lpstr>Franklin Gothic Book</vt:lpstr>
      <vt:lpstr>Arial</vt:lpstr>
      <vt:lpstr>Franklin Gothic Medium</vt:lpstr>
      <vt:lpstr>Wingdings</vt:lpstr>
      <vt:lpstr>Calibri</vt:lpstr>
      <vt:lpstr>Aharoni</vt:lpstr>
      <vt:lpstr>MV Boli</vt:lpstr>
      <vt:lpstr>Tunga</vt:lpstr>
      <vt:lpstr>Times New Roman</vt:lpstr>
      <vt:lpstr>AR CHRISTY</vt:lpstr>
      <vt:lpstr>Wingdings 3</vt:lpstr>
      <vt:lpstr>AR CENA</vt:lpstr>
      <vt:lpstr>Angoli</vt:lpstr>
      <vt:lpstr>Angoli</vt:lpstr>
      <vt:lpstr>Angoli</vt:lpstr>
      <vt:lpstr>Angoli</vt:lpstr>
      <vt:lpstr>PROGETTO INTERREGIONALE ‘SOCIAL NET SKILL’- YOUNGLE</vt:lpstr>
      <vt:lpstr>Diapositiva 2</vt:lpstr>
      <vt:lpstr>Diapositiva 3</vt:lpstr>
      <vt:lpstr>YOUNGLE CORSAIRS</vt:lpstr>
      <vt:lpstr>Diapositiva 5</vt:lpstr>
      <vt:lpstr>PAGINA FB 217 «MI PIACE»  PROFILO FB 592 AMICI</vt:lpstr>
      <vt:lpstr>YOUNGLE IO CI SONO</vt:lpstr>
      <vt:lpstr>Diapositiva 8</vt:lpstr>
      <vt:lpstr>Diapositiva 9</vt:lpstr>
      <vt:lpstr>YONGLE LOVE AFFAIR  PARMA - MODENA</vt:lpstr>
      <vt:lpstr>Diapositiva 11</vt:lpstr>
      <vt:lpstr>ATTIVAZIONE DELLE CHAT</vt:lpstr>
      <vt:lpstr>ACCESSO AI SERVIZI</vt:lpstr>
      <vt:lpstr>PROMOZIONE E PUBBLICIZZAZIONE</vt:lpstr>
      <vt:lpstr>LE FORMAZIONI </vt:lpstr>
      <vt:lpstr>YOUNGLE LOVE AFFAIR: LA PAGINA ED IL PROFILO!</vt:lpstr>
      <vt:lpstr>CREAZIONE GRUPPO SEGRETO: YOUNGLE EMILIA ROMAGNA</vt:lpstr>
      <vt:lpstr>Diapositiva 18</vt:lpstr>
      <vt:lpstr>INIZIATIVE DI SENSIBILIZZAZIONE: 1 DICEMBRE 2013 GIORNATA  MONDIALE DI LOTTA CONTRO L’AIDS</vt:lpstr>
      <vt:lpstr>INIZIATIVE DI SENSIBILIZZAZIONE: 25 NOVEMBRE</vt:lpstr>
      <vt:lpstr>I NOSTRI VIDEO YOUNGLE!!</vt:lpstr>
      <vt:lpstr>GRAZIE PER L’ATTENZIONE!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</dc:title>
  <dc:creator>Jody Libanti</dc:creator>
  <cp:lastModifiedBy>Finelli_al</cp:lastModifiedBy>
  <cp:revision>55</cp:revision>
  <dcterms:created xsi:type="dcterms:W3CDTF">2013-05-27T22:01:15Z</dcterms:created>
  <dcterms:modified xsi:type="dcterms:W3CDTF">2014-04-11T07:30:37Z</dcterms:modified>
</cp:coreProperties>
</file>