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4"/>
  </p:notesMasterIdLst>
  <p:handoutMasterIdLst>
    <p:handoutMasterId r:id="rId35"/>
  </p:handoutMasterIdLst>
  <p:sldIdLst>
    <p:sldId id="29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310" r:id="rId15"/>
    <p:sldId id="311" r:id="rId16"/>
    <p:sldId id="312" r:id="rId17"/>
    <p:sldId id="288" r:id="rId18"/>
    <p:sldId id="289" r:id="rId19"/>
    <p:sldId id="290" r:id="rId20"/>
    <p:sldId id="291" r:id="rId21"/>
    <p:sldId id="292" r:id="rId22"/>
    <p:sldId id="293" r:id="rId23"/>
    <p:sldId id="309" r:id="rId24"/>
    <p:sldId id="294" r:id="rId25"/>
    <p:sldId id="295" r:id="rId26"/>
    <p:sldId id="303" r:id="rId27"/>
    <p:sldId id="305" r:id="rId28"/>
    <p:sldId id="306" r:id="rId29"/>
    <p:sldId id="307" r:id="rId30"/>
    <p:sldId id="308" r:id="rId31"/>
    <p:sldId id="313" r:id="rId32"/>
    <p:sldId id="269" r:id="rId33"/>
  </p:sldIdLst>
  <p:sldSz cx="9144000" cy="6858000" type="screen4x3"/>
  <p:notesSz cx="6807200" cy="9906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7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60" y="-77"/>
      </p:cViewPr>
      <p:guideLst>
        <p:guide orient="horz" pos="312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640" y="0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CCE94E1-C849-4DE6-B1A2-8B9E4BC7C074}" type="datetimeFigureOut">
              <a:rPr lang="it-IT"/>
              <a:pPr>
                <a:defRPr/>
              </a:pPr>
              <a:t>18/11/2014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640" y="9409718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E8214A8-887D-4BC8-A0D8-7A3AB819B2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640" y="0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15332A2-7E54-41CD-AF12-7BF059388450}" type="datetimeFigureOut">
              <a:rPr lang="it-IT"/>
              <a:pPr>
                <a:defRPr/>
              </a:pPr>
              <a:t>18/11/2014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16" y="4705678"/>
            <a:ext cx="5445169" cy="445671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9718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640" y="9409718"/>
            <a:ext cx="2950083" cy="49464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FEC2F6C-408A-423A-AE53-5814D0755C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6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7410450" cy="366713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18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5231FA-EA9C-44A6-BA1F-04F504DE52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9" name="Immagine 19" descr="logo_ausl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428892" cy="53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7961-44F3-4418-9542-4FDF9BCEA3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CB2-3EFE-44DC-9E71-B79F5C9460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A75A-2B5B-4F06-99C6-363EAC1E2A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CC98-858E-4AA6-BA22-D6ACDA4055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CE-0979-4F37-8946-809CE45F7E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BA5E-12FD-4D97-90D5-49C39FCA87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2775-56DF-46FB-907F-A93A00326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8188-39F9-44C2-AAF4-5E4ACD70BD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02B9-D30E-4C9B-8179-7FC0E6248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850F-8761-4E07-9D6B-264F8F0324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7481888" cy="366713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50FE-35C7-4AED-B310-09D5660054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87A1-2A3D-443D-9587-C0A4BAD6F1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05A2-CFBE-4862-8046-3DFE321C81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6B15-6A82-45A7-A101-620A8EA9E4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1254-1E73-42C2-8123-1A17EE51DD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733901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A00D08-404B-459D-B47A-4E6F6F1AF7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7481888" cy="366713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0186-912C-459E-9845-F9DADA679B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9B64A4-10D1-4082-8E3C-8E9962F685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8BE6-A9FE-40E1-961A-DFE3DF81D2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7410450" cy="366713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58188" y="5929313"/>
            <a:ext cx="609600" cy="441325"/>
          </a:xfrm>
        </p:spPr>
        <p:txBody>
          <a:bodyPr/>
          <a:lstStyle>
            <a:lvl1pPr>
              <a:defRPr smtClean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CB83B21-6F73-42E8-B93B-D5B37A82105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92DBC6-A72F-48FC-9DCF-A736247E3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741362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C4DE-AEF3-4FED-B7ED-79AE5383D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710F48-5FE8-4FC1-A70C-2FF0C6D7B95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38" name="Segnaposto tito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pic>
        <p:nvPicPr>
          <p:cNvPr id="1040" name="Immagine 19" descr="logo_ausl.bmp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214290"/>
            <a:ext cx="2428892" cy="53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67926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67926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76A67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B0CCB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694AF0-F2D4-407B-89D6-D69F8C073A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 sz="2800" dirty="0" smtClean="0"/>
              <a:t>Case della salute nel sistema dei servizi territoriali</a:t>
            </a:r>
            <a:endParaRPr lang="it-IT" sz="2800" dirty="0"/>
          </a:p>
        </p:txBody>
      </p:sp>
      <p:sp>
        <p:nvSpPr>
          <p:cNvPr id="14339" name="Titolo 14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572500" cy="1333500"/>
          </a:xfrm>
        </p:spPr>
        <p:txBody>
          <a:bodyPr/>
          <a:lstStyle/>
          <a:p>
            <a:r>
              <a:rPr lang="it-IT" sz="2400" b="1" dirty="0" smtClean="0"/>
              <a:t>Il Servizio Sociale Territoriale nel cambiamento</a:t>
            </a:r>
            <a:br>
              <a:rPr lang="it-IT" sz="2400" b="1" dirty="0" smtClean="0"/>
            </a:br>
            <a:r>
              <a:rPr lang="it-IT" sz="2400" b="1" dirty="0" smtClean="0"/>
              <a:t>Bologna, 2 - dicembre 2014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2577E-8CFA-47E4-9063-78877D1FEBE6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8" name="Sottotitolo 15"/>
          <p:cNvSpPr txBox="1">
            <a:spLocks/>
          </p:cNvSpPr>
          <p:nvPr/>
        </p:nvSpPr>
        <p:spPr bwMode="auto">
          <a:xfrm>
            <a:off x="214282" y="4929198"/>
            <a:ext cx="87154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kumimoji="0" lang="it-IT" b="1" i="0" u="none" strike="noStrike" kern="1200" spc="25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it-IT" sz="1600" b="1" i="0" u="none" strike="noStrike" kern="1200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Massimo </a:t>
            </a:r>
            <a:r>
              <a:rPr kumimoji="0" lang="it-IT" sz="1600" b="1" i="0" u="none" strike="noStrike" kern="1200" spc="25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Fabi</a:t>
            </a:r>
            <a:r>
              <a:rPr kumimoji="0" lang="it-IT" sz="1600" b="1" i="0" u="none" strike="noStrike" kern="1200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i="0" u="none" strike="noStrike" kern="1200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Direttore Generale Azienda USL di Parma</a:t>
            </a:r>
            <a:endParaRPr kumimoji="0" lang="it-IT" sz="1600" i="0" u="none" strike="noStrike" kern="1200" spc="25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600" b="1" dirty="0" smtClean="0">
                <a:solidFill>
                  <a:srgbClr val="006600"/>
                </a:solidFill>
              </a:rPr>
              <a:t>Case della Salute: programmazione </a:t>
            </a:r>
          </a:p>
        </p:txBody>
      </p:sp>
      <p:sp>
        <p:nvSpPr>
          <p:cNvPr id="2355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sz="2800" dirty="0" smtClean="0"/>
              <a:t>Quando nel 2010 la RER con la DGR 291/10 ha emanato le linee di indirizzo per la realizzazione delle Case della Salute, è iniziata una specifica programmazione aziendale a partire da una prima valutazione dei contesti esistenti che potessero riconoscersi nel modello proposto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800" dirty="0" smtClean="0"/>
              <a:t>Elaborazione del Piano Aziendale condiviso nei diversi tavoli istituzionali ed approvato in Conferenza Territoriale Sociale e Sanitaria</a:t>
            </a:r>
          </a:p>
          <a:p>
            <a:pPr lvl="1" algn="just">
              <a:buFont typeface="Verdana" pitchFamily="34" charset="0"/>
              <a:buNone/>
            </a:pPr>
            <a:endParaRPr lang="it-IT" dirty="0" smtClean="0"/>
          </a:p>
          <a:p>
            <a:pPr algn="just">
              <a:buFont typeface="Wingdings 2" pitchFamily="18" charset="2"/>
              <a:buNone/>
            </a:pPr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3C07-5EE4-4826-A36F-ACBD63F15751}" type="slidenum">
              <a:rPr lang="it-IT" smtClean="0"/>
              <a:pPr>
                <a:defRPr/>
              </a:pPr>
              <a:t>10</a:t>
            </a:fld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4"/>
          <p:cNvSpPr>
            <a:spLocks noGrp="1"/>
          </p:cNvSpPr>
          <p:nvPr>
            <p:ph type="title"/>
          </p:nvPr>
        </p:nvSpPr>
        <p:spPr>
          <a:xfrm>
            <a:off x="785813" y="357188"/>
            <a:ext cx="7429500" cy="642937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6600"/>
                </a:solidFill>
              </a:rPr>
              <a:t>I Nuclei di Cure Primarie</a:t>
            </a:r>
          </a:p>
        </p:txBody>
      </p:sp>
      <p:sp>
        <p:nvSpPr>
          <p:cNvPr id="24579" name="Segnaposto contenuto 5"/>
          <p:cNvSpPr>
            <a:spLocks noGrp="1"/>
          </p:cNvSpPr>
          <p:nvPr>
            <p:ph idx="1"/>
          </p:nvPr>
        </p:nvSpPr>
        <p:spPr>
          <a:xfrm>
            <a:off x="1000125" y="1571625"/>
            <a:ext cx="6815138" cy="4572000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14341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49CC-58F2-46A1-B3C9-7F42BC4F064C}" type="slidenum">
              <a:rPr lang="it-IT" smtClean="0"/>
              <a:pPr>
                <a:defRPr/>
              </a:pPr>
              <a:t>11</a:t>
            </a:fld>
            <a:endParaRPr lang="it-IT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643063"/>
            <a:ext cx="55927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560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02B32-28B2-4367-A08C-46B18BA00960}" type="slidenum">
              <a:rPr lang="it-IT" sz="1200">
                <a:solidFill>
                  <a:schemeClr val="tx1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z="12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5603" name="Picture 6" descr="cds nov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826375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285750"/>
            <a:ext cx="78009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58000" y="6257925"/>
            <a:ext cx="1600200" cy="457200"/>
          </a:xfrm>
        </p:spPr>
        <p:txBody>
          <a:bodyPr/>
          <a:lstStyle/>
          <a:p>
            <a:pPr>
              <a:defRPr/>
            </a:pPr>
            <a:fld id="{2ED010B0-CD40-411F-B655-6F0DB2067A41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13316" name="Text Box 61"/>
          <p:cNvSpPr txBox="1">
            <a:spLocks noChangeArrowheads="1"/>
          </p:cNvSpPr>
          <p:nvPr/>
        </p:nvSpPr>
        <p:spPr bwMode="auto">
          <a:xfrm>
            <a:off x="7740650" y="1341438"/>
            <a:ext cx="7921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13317" name="Picture 13" descr="Logo aus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6357938"/>
            <a:ext cx="1765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0"/>
          <p:cNvSpPr txBox="1">
            <a:spLocks noChangeArrowheads="1"/>
          </p:cNvSpPr>
          <p:nvPr/>
        </p:nvSpPr>
        <p:spPr bwMode="auto">
          <a:xfrm>
            <a:off x="611188" y="1341438"/>
            <a:ext cx="6477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97695" name="Text Box 63"/>
          <p:cNvSpPr txBox="1">
            <a:spLocks noChangeArrowheads="1"/>
          </p:cNvSpPr>
          <p:nvPr/>
        </p:nvSpPr>
        <p:spPr bwMode="auto">
          <a:xfrm>
            <a:off x="677863" y="985838"/>
            <a:ext cx="3317875" cy="9191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1990</a:t>
            </a:r>
          </a:p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Le Unità Sanitarie Locali e  gli Ospedali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4467225" y="1558925"/>
            <a:ext cx="1276350" cy="909638"/>
            <a:chOff x="2814" y="1072"/>
            <a:chExt cx="804" cy="573"/>
          </a:xfrm>
        </p:grpSpPr>
        <p:sp>
          <p:nvSpPr>
            <p:cNvPr id="13334" name="Text Box 41"/>
            <p:cNvSpPr txBox="1">
              <a:spLocks noChangeArrowheads="1"/>
            </p:cNvSpPr>
            <p:nvPr/>
          </p:nvSpPr>
          <p:spPr bwMode="auto">
            <a:xfrm>
              <a:off x="2814" y="1357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</a:rPr>
                <a:t>Ospedale di Fidenza</a:t>
              </a:r>
            </a:p>
          </p:txBody>
        </p:sp>
        <p:pic>
          <p:nvPicPr>
            <p:cNvPr id="13335" name="Picture 64" descr="ospedale fidenz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5" y="1072"/>
              <a:ext cx="347" cy="3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976938" y="2354263"/>
            <a:ext cx="1441450" cy="862012"/>
            <a:chOff x="3333" y="1717"/>
            <a:chExt cx="908" cy="543"/>
          </a:xfrm>
        </p:grpSpPr>
        <p:sp>
          <p:nvSpPr>
            <p:cNvPr id="13332" name="Text Box 43"/>
            <p:cNvSpPr txBox="1">
              <a:spLocks noChangeArrowheads="1"/>
            </p:cNvSpPr>
            <p:nvPr/>
          </p:nvSpPr>
          <p:spPr bwMode="auto">
            <a:xfrm>
              <a:off x="3333" y="1972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</a:rPr>
                <a:t>Ospedali riuniti di Parma</a:t>
              </a:r>
            </a:p>
          </p:txBody>
        </p:sp>
        <p:pic>
          <p:nvPicPr>
            <p:cNvPr id="13333" name="Picture 66" descr="ospeda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43" y="1717"/>
              <a:ext cx="474" cy="2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668588" y="4256088"/>
            <a:ext cx="1276350" cy="909637"/>
            <a:chOff x="1897" y="2852"/>
            <a:chExt cx="804" cy="573"/>
          </a:xfrm>
        </p:grpSpPr>
        <p:sp>
          <p:nvSpPr>
            <p:cNvPr id="13330" name="Text Box 42"/>
            <p:cNvSpPr txBox="1">
              <a:spLocks noChangeArrowheads="1"/>
            </p:cNvSpPr>
            <p:nvPr/>
          </p:nvSpPr>
          <p:spPr bwMode="auto">
            <a:xfrm>
              <a:off x="1897" y="2852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</a:rPr>
                <a:t>Ospedale di Borgotaro</a:t>
              </a:r>
            </a:p>
          </p:txBody>
        </p:sp>
        <p:pic>
          <p:nvPicPr>
            <p:cNvPr id="13331" name="Picture 69" descr="Ospedale Borgotaro stampa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1" y="3140"/>
              <a:ext cx="379" cy="28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426200" y="836613"/>
            <a:ext cx="1066800" cy="906462"/>
            <a:chOff x="4048" y="617"/>
            <a:chExt cx="672" cy="571"/>
          </a:xfrm>
        </p:grpSpPr>
        <p:sp>
          <p:nvSpPr>
            <p:cNvPr id="13328" name="Text Box 38"/>
            <p:cNvSpPr txBox="1">
              <a:spLocks noChangeArrowheads="1"/>
            </p:cNvSpPr>
            <p:nvPr/>
          </p:nvSpPr>
          <p:spPr bwMode="auto">
            <a:xfrm>
              <a:off x="4048" y="90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</a:rPr>
                <a:t>Ospedale di Colorno</a:t>
              </a:r>
            </a:p>
          </p:txBody>
        </p:sp>
        <p:pic>
          <p:nvPicPr>
            <p:cNvPr id="13329" name="Picture 75" descr="ospedale colorn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6" y="617"/>
              <a:ext cx="399" cy="29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5143500" y="650875"/>
            <a:ext cx="1276350" cy="995363"/>
            <a:chOff x="3240" y="500"/>
            <a:chExt cx="804" cy="627"/>
          </a:xfrm>
        </p:grpSpPr>
        <p:sp>
          <p:nvSpPr>
            <p:cNvPr id="13326" name="Text Box 40"/>
            <p:cNvSpPr txBox="1">
              <a:spLocks noChangeArrowheads="1"/>
            </p:cNvSpPr>
            <p:nvPr/>
          </p:nvSpPr>
          <p:spPr bwMode="auto">
            <a:xfrm>
              <a:off x="3240" y="839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</a:rPr>
                <a:t>Ospedale di S.Secondo</a:t>
              </a:r>
            </a:p>
          </p:txBody>
        </p:sp>
        <p:pic>
          <p:nvPicPr>
            <p:cNvPr id="13327" name="Picture 77"/>
            <p:cNvPicPr>
              <a:picLocks noChangeAspect="1" noChangeArrowheads="1"/>
            </p:cNvPicPr>
            <p:nvPr/>
          </p:nvPicPr>
          <p:blipFill>
            <a:blip r:embed="rId8"/>
            <a:srcRect l="28827" t="18257" r="25320" b="14223"/>
            <a:stretch>
              <a:fillRect/>
            </a:stretch>
          </p:blipFill>
          <p:spPr bwMode="auto">
            <a:xfrm>
              <a:off x="3479" y="500"/>
              <a:ext cx="331" cy="36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3" name="Segnaposto data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it-IT" dirty="0"/>
              <a:t>05/11/2014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00038"/>
            <a:ext cx="78009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F9A1-719C-4B5D-92A9-AC7FBCA68EC1}" type="slidenum">
              <a:rPr lang="it-IT"/>
              <a:pPr>
                <a:defRPr/>
              </a:pPr>
              <a:t>14</a:t>
            </a:fld>
            <a:endParaRPr lang="it-IT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359150" y="4799013"/>
            <a:ext cx="1276350" cy="1222375"/>
            <a:chOff x="1882" y="3113"/>
            <a:chExt cx="804" cy="770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882" y="3386"/>
              <a:ext cx="804" cy="497"/>
              <a:chOff x="1973" y="3675"/>
              <a:chExt cx="804" cy="497"/>
            </a:xfrm>
          </p:grpSpPr>
          <p:pic>
            <p:nvPicPr>
              <p:cNvPr id="14364" name="Picture 14" descr="ausl ol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3675"/>
                <a:ext cx="408" cy="23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4365" name="Text Box 15"/>
              <p:cNvSpPr txBox="1">
                <a:spLocks noChangeArrowheads="1"/>
              </p:cNvSpPr>
              <p:nvPr/>
            </p:nvSpPr>
            <p:spPr bwMode="auto">
              <a:xfrm>
                <a:off x="1973" y="3884"/>
                <a:ext cx="8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200" b="1"/>
                  <a:t>Ospedale di Borgotaro</a:t>
                </a:r>
              </a:p>
            </p:txBody>
          </p:sp>
        </p:grpSp>
        <p:sp>
          <p:nvSpPr>
            <p:cNvPr id="14363" name="Line 28"/>
            <p:cNvSpPr>
              <a:spLocks noChangeShapeType="1"/>
            </p:cNvSpPr>
            <p:nvPr/>
          </p:nvSpPr>
          <p:spPr bwMode="auto">
            <a:xfrm flipH="1" flipV="1">
              <a:off x="1973" y="3113"/>
              <a:ext cx="9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279650" y="2033588"/>
            <a:ext cx="2312988" cy="976312"/>
            <a:chOff x="1202" y="1344"/>
            <a:chExt cx="1457" cy="615"/>
          </a:xfrm>
        </p:grpSpPr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1202" y="1556"/>
              <a:ext cx="80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Ospedale di Fidenza - S.Secondo</a:t>
              </a:r>
            </a:p>
          </p:txBody>
        </p:sp>
        <p:pic>
          <p:nvPicPr>
            <p:cNvPr id="14360" name="Picture 23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1" y="1344"/>
              <a:ext cx="408" cy="23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361" name="Line 30"/>
            <p:cNvSpPr>
              <a:spLocks noChangeShapeType="1"/>
            </p:cNvSpPr>
            <p:nvPr/>
          </p:nvSpPr>
          <p:spPr bwMode="auto">
            <a:xfrm flipV="1">
              <a:off x="1813" y="1440"/>
              <a:ext cx="84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659563" y="2536825"/>
            <a:ext cx="1933575" cy="1982788"/>
            <a:chOff x="4430" y="1661"/>
            <a:chExt cx="1218" cy="1249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740" y="2296"/>
              <a:ext cx="908" cy="614"/>
              <a:chOff x="3221" y="1677"/>
              <a:chExt cx="908" cy="614"/>
            </a:xfrm>
          </p:grpSpPr>
          <p:pic>
            <p:nvPicPr>
              <p:cNvPr id="14357" name="Picture 17" descr="ausl ol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2" y="1677"/>
                <a:ext cx="408" cy="23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4358" name="Text Box 18"/>
              <p:cNvSpPr txBox="1">
                <a:spLocks noChangeArrowheads="1"/>
              </p:cNvSpPr>
              <p:nvPr/>
            </p:nvSpPr>
            <p:spPr bwMode="auto">
              <a:xfrm>
                <a:off x="3221" y="1888"/>
                <a:ext cx="90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200" b="1"/>
                  <a:t>Azienda Unità Sanitaria Locale di Parma</a:t>
                </a:r>
              </a:p>
            </p:txBody>
          </p:sp>
        </p:grpSp>
        <p:sp>
          <p:nvSpPr>
            <p:cNvPr id="14356" name="Line 36"/>
            <p:cNvSpPr>
              <a:spLocks noChangeShapeType="1"/>
            </p:cNvSpPr>
            <p:nvPr/>
          </p:nvSpPr>
          <p:spPr bwMode="auto">
            <a:xfrm flipH="1" flipV="1">
              <a:off x="4430" y="1661"/>
              <a:ext cx="54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4343" name="Picture 42" descr="Logo aus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0" y="6340475"/>
            <a:ext cx="1765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588125" y="1811338"/>
            <a:ext cx="2262188" cy="1301750"/>
            <a:chOff x="4150" y="1204"/>
            <a:chExt cx="1425" cy="820"/>
          </a:xfrm>
        </p:grpSpPr>
        <p:sp>
          <p:nvSpPr>
            <p:cNvPr id="14352" name="Text Box 34"/>
            <p:cNvSpPr txBox="1">
              <a:spLocks noChangeArrowheads="1"/>
            </p:cNvSpPr>
            <p:nvPr/>
          </p:nvSpPr>
          <p:spPr bwMode="auto">
            <a:xfrm>
              <a:off x="4667" y="1506"/>
              <a:ext cx="90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Azienda Ospedaliero - Universitaria di Parma</a:t>
              </a:r>
            </a:p>
          </p:txBody>
        </p:sp>
        <p:sp>
          <p:nvSpPr>
            <p:cNvPr id="14353" name="Line 35"/>
            <p:cNvSpPr>
              <a:spLocks noChangeShapeType="1"/>
            </p:cNvSpPr>
            <p:nvPr/>
          </p:nvSpPr>
          <p:spPr bwMode="auto">
            <a:xfrm flipH="1">
              <a:off x="4150" y="1521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4354" name="Picture 43" descr="ospeda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2" y="1204"/>
              <a:ext cx="318" cy="31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42733" name="Text Box 45"/>
          <p:cNvSpPr txBox="1">
            <a:spLocks noChangeArrowheads="1"/>
          </p:cNvSpPr>
          <p:nvPr/>
        </p:nvSpPr>
        <p:spPr bwMode="auto">
          <a:xfrm>
            <a:off x="677863" y="1028700"/>
            <a:ext cx="2309812" cy="919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1994</a:t>
            </a:r>
          </a:p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La nascita delle Aziende Sanitarie</a:t>
            </a:r>
          </a:p>
        </p:txBody>
      </p:sp>
      <p:sp>
        <p:nvSpPr>
          <p:cNvPr id="14346" name="Text Box 53"/>
          <p:cNvSpPr txBox="1">
            <a:spLocks noChangeArrowheads="1"/>
          </p:cNvSpPr>
          <p:nvPr/>
        </p:nvSpPr>
        <p:spPr bwMode="auto">
          <a:xfrm>
            <a:off x="4643438" y="17446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Distretto di Fidenza</a:t>
            </a:r>
          </a:p>
        </p:txBody>
      </p:sp>
      <p:sp>
        <p:nvSpPr>
          <p:cNvPr id="14347" name="Text Box 54"/>
          <p:cNvSpPr txBox="1">
            <a:spLocks noChangeArrowheads="1"/>
          </p:cNvSpPr>
          <p:nvPr/>
        </p:nvSpPr>
        <p:spPr bwMode="auto">
          <a:xfrm>
            <a:off x="3203575" y="3616325"/>
            <a:ext cx="106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Distretto Valli Taro e Ceno</a:t>
            </a:r>
          </a:p>
        </p:txBody>
      </p:sp>
      <p:sp>
        <p:nvSpPr>
          <p:cNvPr id="14348" name="Text Box 55"/>
          <p:cNvSpPr txBox="1">
            <a:spLocks noChangeArrowheads="1"/>
          </p:cNvSpPr>
          <p:nvPr/>
        </p:nvSpPr>
        <p:spPr bwMode="auto">
          <a:xfrm>
            <a:off x="5364163" y="404971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Distretto Sud Est</a:t>
            </a:r>
          </a:p>
        </p:txBody>
      </p:sp>
      <p:sp>
        <p:nvSpPr>
          <p:cNvPr id="14349" name="Text Box 56"/>
          <p:cNvSpPr txBox="1">
            <a:spLocks noChangeArrowheads="1"/>
          </p:cNvSpPr>
          <p:nvPr/>
        </p:nvSpPr>
        <p:spPr bwMode="auto">
          <a:xfrm>
            <a:off x="5795963" y="88106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Distretto Bassa Parmense</a:t>
            </a:r>
          </a:p>
        </p:txBody>
      </p:sp>
      <p:sp>
        <p:nvSpPr>
          <p:cNvPr id="14350" name="Text Box 57"/>
          <p:cNvSpPr txBox="1">
            <a:spLocks noChangeArrowheads="1"/>
          </p:cNvSpPr>
          <p:nvPr/>
        </p:nvSpPr>
        <p:spPr bwMode="auto">
          <a:xfrm>
            <a:off x="5938838" y="1830388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/>
              <a:t>Distretto di Parma</a:t>
            </a:r>
          </a:p>
        </p:txBody>
      </p:sp>
      <p:sp>
        <p:nvSpPr>
          <p:cNvPr id="29" name="Segnaposto data 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it-IT" dirty="0"/>
              <a:t>05/11/2014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542925"/>
            <a:ext cx="72199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329E-167D-411D-81C2-BC8706DBD306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5364" name="Text Box 47"/>
          <p:cNvSpPr txBox="1">
            <a:spLocks noChangeArrowheads="1"/>
          </p:cNvSpPr>
          <p:nvPr/>
        </p:nvSpPr>
        <p:spPr bwMode="auto">
          <a:xfrm>
            <a:off x="7667625" y="1557338"/>
            <a:ext cx="10080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461963" y="1128713"/>
            <a:ext cx="3533775" cy="1193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1998 – 2000</a:t>
            </a:r>
          </a:p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Lo sviluppo delle Cure Primarie: i Poli socio–sanitari integrati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655888" y="4735513"/>
            <a:ext cx="1223962" cy="511175"/>
            <a:chOff x="1492" y="3158"/>
            <a:chExt cx="771" cy="358"/>
          </a:xfrm>
        </p:grpSpPr>
        <p:sp>
          <p:nvSpPr>
            <p:cNvPr id="15397" name="Text Box 34"/>
            <p:cNvSpPr txBox="1">
              <a:spLocks noChangeArrowheads="1"/>
            </p:cNvSpPr>
            <p:nvPr/>
          </p:nvSpPr>
          <p:spPr bwMode="auto">
            <a:xfrm>
              <a:off x="1492" y="3321"/>
              <a:ext cx="771" cy="1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Borgotaro</a:t>
              </a:r>
            </a:p>
          </p:txBody>
        </p:sp>
        <p:pic>
          <p:nvPicPr>
            <p:cNvPr id="15398" name="Picture 15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" y="3158"/>
              <a:ext cx="318" cy="1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5367" name="Picture 51" descr="Logo aus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0" y="6340475"/>
            <a:ext cx="1765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5148263" y="660400"/>
            <a:ext cx="1079500" cy="536575"/>
            <a:chOff x="3061" y="754"/>
            <a:chExt cx="680" cy="338"/>
          </a:xfrm>
        </p:grpSpPr>
        <p:sp>
          <p:nvSpPr>
            <p:cNvPr id="15395" name="Text Box 55"/>
            <p:cNvSpPr txBox="1">
              <a:spLocks noChangeArrowheads="1"/>
            </p:cNvSpPr>
            <p:nvPr/>
          </p:nvSpPr>
          <p:spPr bwMode="auto">
            <a:xfrm>
              <a:off x="3061" y="917"/>
              <a:ext cx="680" cy="1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S.Secondo</a:t>
              </a:r>
            </a:p>
          </p:txBody>
        </p:sp>
        <p:pic>
          <p:nvPicPr>
            <p:cNvPr id="15396" name="Picture 56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1" y="754"/>
              <a:ext cx="318" cy="1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00825" y="858838"/>
            <a:ext cx="779463" cy="554037"/>
            <a:chOff x="4158" y="541"/>
            <a:chExt cx="491" cy="349"/>
          </a:xfrm>
        </p:grpSpPr>
        <p:sp>
          <p:nvSpPr>
            <p:cNvPr id="15393" name="Text Box 58"/>
            <p:cNvSpPr txBox="1">
              <a:spLocks noChangeArrowheads="1"/>
            </p:cNvSpPr>
            <p:nvPr/>
          </p:nvSpPr>
          <p:spPr bwMode="auto">
            <a:xfrm>
              <a:off x="4158" y="541"/>
              <a:ext cx="491" cy="1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Colorno</a:t>
              </a:r>
            </a:p>
          </p:txBody>
        </p:sp>
        <p:pic>
          <p:nvPicPr>
            <p:cNvPr id="15394" name="Picture 59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6" y="706"/>
              <a:ext cx="318" cy="18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5795963" y="3694113"/>
            <a:ext cx="1223962" cy="527050"/>
            <a:chOff x="3606" y="2239"/>
            <a:chExt cx="771" cy="332"/>
          </a:xfrm>
        </p:grpSpPr>
        <p:sp>
          <p:nvSpPr>
            <p:cNvPr id="15391" name="Text Box 61"/>
            <p:cNvSpPr txBox="1">
              <a:spLocks noChangeArrowheads="1"/>
            </p:cNvSpPr>
            <p:nvPr/>
          </p:nvSpPr>
          <p:spPr bwMode="auto">
            <a:xfrm>
              <a:off x="3606" y="2239"/>
              <a:ext cx="771" cy="1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Traversetolo</a:t>
              </a:r>
            </a:p>
          </p:txBody>
        </p:sp>
        <p:pic>
          <p:nvPicPr>
            <p:cNvPr id="15392" name="Picture 62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1" y="2387"/>
              <a:ext cx="318" cy="1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4938713" y="4689475"/>
            <a:ext cx="1079500" cy="539750"/>
            <a:chOff x="3115" y="2548"/>
            <a:chExt cx="680" cy="340"/>
          </a:xfrm>
        </p:grpSpPr>
        <p:sp>
          <p:nvSpPr>
            <p:cNvPr id="15389" name="Text Box 64"/>
            <p:cNvSpPr txBox="1">
              <a:spLocks noChangeArrowheads="1"/>
            </p:cNvSpPr>
            <p:nvPr/>
          </p:nvSpPr>
          <p:spPr bwMode="auto">
            <a:xfrm>
              <a:off x="3115" y="2548"/>
              <a:ext cx="680" cy="1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Langhirano</a:t>
              </a:r>
            </a:p>
          </p:txBody>
        </p:sp>
        <p:pic>
          <p:nvPicPr>
            <p:cNvPr id="15390" name="Picture 65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7" y="2704"/>
              <a:ext cx="318" cy="1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284663" y="3141663"/>
            <a:ext cx="936625" cy="536575"/>
            <a:chOff x="2744" y="2051"/>
            <a:chExt cx="590" cy="338"/>
          </a:xfrm>
        </p:grpSpPr>
        <p:sp>
          <p:nvSpPr>
            <p:cNvPr id="15387" name="Text Box 67"/>
            <p:cNvSpPr txBox="1">
              <a:spLocks noChangeArrowheads="1"/>
            </p:cNvSpPr>
            <p:nvPr/>
          </p:nvSpPr>
          <p:spPr bwMode="auto">
            <a:xfrm>
              <a:off x="2744" y="2051"/>
              <a:ext cx="590" cy="1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/>
                <a:t>Fornovo</a:t>
              </a:r>
            </a:p>
          </p:txBody>
        </p:sp>
        <p:pic>
          <p:nvPicPr>
            <p:cNvPr id="15388" name="Picture 68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9" y="2205"/>
              <a:ext cx="318" cy="1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6011863" y="1916113"/>
            <a:ext cx="2592387" cy="1704975"/>
            <a:chOff x="3787" y="1207"/>
            <a:chExt cx="1633" cy="1074"/>
          </a:xfrm>
        </p:grpSpPr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4105" y="1207"/>
              <a:ext cx="1315" cy="1074"/>
              <a:chOff x="4105" y="1207"/>
              <a:chExt cx="1315" cy="1074"/>
            </a:xfrm>
          </p:grpSpPr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 flipV="1">
                <a:off x="4105" y="1290"/>
                <a:ext cx="544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>
                <a:off x="4105" y="1418"/>
                <a:ext cx="544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9" name="Line 20"/>
              <p:cNvSpPr>
                <a:spLocks noChangeShapeType="1"/>
              </p:cNvSpPr>
              <p:nvPr/>
            </p:nvSpPr>
            <p:spPr bwMode="auto">
              <a:xfrm>
                <a:off x="4105" y="1418"/>
                <a:ext cx="544" cy="5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0" name="Line 21"/>
              <p:cNvSpPr>
                <a:spLocks noChangeShapeType="1"/>
              </p:cNvSpPr>
              <p:nvPr/>
            </p:nvSpPr>
            <p:spPr bwMode="auto">
              <a:xfrm>
                <a:off x="4105" y="1418"/>
                <a:ext cx="544" cy="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1" name="Text Box 16"/>
              <p:cNvSpPr txBox="1">
                <a:spLocks noChangeArrowheads="1"/>
              </p:cNvSpPr>
              <p:nvPr/>
            </p:nvSpPr>
            <p:spPr bwMode="auto">
              <a:xfrm>
                <a:off x="4634" y="1207"/>
                <a:ext cx="786" cy="1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200" b="1"/>
                  <a:t>Parma Centro</a:t>
                </a:r>
                <a:endParaRPr lang="it-IT" sz="500" b="1"/>
              </a:p>
            </p:txBody>
          </p:sp>
          <p:sp>
            <p:nvSpPr>
              <p:cNvPr id="15382" name="Text Box 40"/>
              <p:cNvSpPr txBox="1">
                <a:spLocks noChangeArrowheads="1"/>
              </p:cNvSpPr>
              <p:nvPr/>
            </p:nvSpPr>
            <p:spPr bwMode="auto">
              <a:xfrm>
                <a:off x="4634" y="1432"/>
                <a:ext cx="725" cy="1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/>
                  <a:t>Parma Nord</a:t>
                </a:r>
              </a:p>
            </p:txBody>
          </p:sp>
          <p:sp>
            <p:nvSpPr>
              <p:cNvPr id="15383" name="Text Box 41"/>
              <p:cNvSpPr txBox="1">
                <a:spLocks noChangeArrowheads="1"/>
              </p:cNvSpPr>
              <p:nvPr/>
            </p:nvSpPr>
            <p:spPr bwMode="auto">
              <a:xfrm>
                <a:off x="4634" y="1656"/>
                <a:ext cx="650" cy="1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/>
                  <a:t>Parma Sud</a:t>
                </a:r>
              </a:p>
            </p:txBody>
          </p:sp>
          <p:sp>
            <p:nvSpPr>
              <p:cNvPr id="15384" name="Text Box 42"/>
              <p:cNvSpPr txBox="1">
                <a:spLocks noChangeArrowheads="1"/>
              </p:cNvSpPr>
              <p:nvPr/>
            </p:nvSpPr>
            <p:spPr bwMode="auto">
              <a:xfrm>
                <a:off x="4634" y="1881"/>
                <a:ext cx="604" cy="1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/>
                  <a:t>Parma Est</a:t>
                </a:r>
              </a:p>
            </p:txBody>
          </p:sp>
          <p:sp>
            <p:nvSpPr>
              <p:cNvPr id="15385" name="Text Box 43"/>
              <p:cNvSpPr txBox="1">
                <a:spLocks noChangeArrowheads="1"/>
              </p:cNvSpPr>
              <p:nvPr/>
            </p:nvSpPr>
            <p:spPr bwMode="auto">
              <a:xfrm>
                <a:off x="4634" y="2106"/>
                <a:ext cx="740" cy="1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/>
                  <a:t>Parma Ovest</a:t>
                </a:r>
              </a:p>
            </p:txBody>
          </p:sp>
          <p:sp>
            <p:nvSpPr>
              <p:cNvPr id="15386" name="Line 19"/>
              <p:cNvSpPr>
                <a:spLocks noChangeShapeType="1"/>
              </p:cNvSpPr>
              <p:nvPr/>
            </p:nvSpPr>
            <p:spPr bwMode="auto">
              <a:xfrm>
                <a:off x="4105" y="1418"/>
                <a:ext cx="544" cy="3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15376" name="Picture 69" descr="ausl o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1344"/>
              <a:ext cx="318" cy="18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8" name="Segnaposto data 3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it-IT" dirty="0"/>
              <a:t>05/11/2014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2" name="Segnaposto contenuto 6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0" name="Segnaposto data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  <p:sp>
        <p:nvSpPr>
          <p:cNvPr id="18489" name="Segnaposto piè di pagina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>
                <a:solidFill>
                  <a:srgbClr val="0971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Modelli e strumenti per il governo della rete dell’assistenza territoriale - Testimonianza AUSL di Parma</a:t>
            </a:r>
          </a:p>
        </p:txBody>
      </p:sp>
      <p:sp>
        <p:nvSpPr>
          <p:cNvPr id="16443" name="Segnaposto numero diapositiva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CCCE3-7BE0-4BB8-8903-73629D50A959}" type="slidenum">
              <a:rPr lang="it-IT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solidFill>
            <a:srgbClr val="339933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2BE1EB9-32D4-432A-88B0-8224946727AF}" type="slidenum">
              <a:rPr lang="en-US" sz="1600" b="1">
                <a:solidFill>
                  <a:srgbClr val="FFFF66"/>
                </a:solidFill>
                <a:latin typeface="+mn-lt"/>
              </a:rPr>
              <a:pPr algn="r">
                <a:defRPr/>
              </a:pPr>
              <a:t>16</a:t>
            </a:fld>
            <a:endParaRPr lang="en-US" sz="1600" b="1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173038"/>
            <a:ext cx="8532812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052513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44675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449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268413"/>
            <a:ext cx="360363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268413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268413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205038"/>
            <a:ext cx="315912" cy="2524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420938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933825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8608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349500"/>
            <a:ext cx="360362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972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213100"/>
            <a:ext cx="360362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9972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773238"/>
            <a:ext cx="360363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013325"/>
            <a:ext cx="360362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084763"/>
            <a:ext cx="360363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437063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57563"/>
            <a:ext cx="360363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73463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50" name="Oval 46"/>
          <p:cNvSpPr>
            <a:spLocks noChangeArrowheads="1"/>
          </p:cNvSpPr>
          <p:nvPr/>
        </p:nvSpPr>
        <p:spPr bwMode="auto">
          <a:xfrm>
            <a:off x="5435600" y="21336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1" name="Oval 402"/>
          <p:cNvSpPr>
            <a:spLocks noChangeArrowheads="1"/>
          </p:cNvSpPr>
          <p:nvPr/>
        </p:nvSpPr>
        <p:spPr bwMode="auto">
          <a:xfrm>
            <a:off x="1042988" y="1125538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2" name="Text Box 403"/>
          <p:cNvSpPr txBox="1">
            <a:spLocks noChangeArrowheads="1"/>
          </p:cNvSpPr>
          <p:nvPr/>
        </p:nvSpPr>
        <p:spPr bwMode="auto">
          <a:xfrm>
            <a:off x="1527175" y="1052513"/>
            <a:ext cx="1100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/>
              <a:t>NCP</a:t>
            </a:r>
          </a:p>
        </p:txBody>
      </p:sp>
      <p:pic>
        <p:nvPicPr>
          <p:cNvPr id="2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54" name="Text Box 405"/>
          <p:cNvSpPr txBox="1">
            <a:spLocks noChangeArrowheads="1"/>
          </p:cNvSpPr>
          <p:nvPr/>
        </p:nvSpPr>
        <p:spPr bwMode="auto">
          <a:xfrm>
            <a:off x="1403350" y="1412875"/>
            <a:ext cx="152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/>
              <a:t>Casa della Salute</a:t>
            </a:r>
          </a:p>
        </p:txBody>
      </p:sp>
      <p:sp>
        <p:nvSpPr>
          <p:cNvPr id="26655" name="Oval 406"/>
          <p:cNvSpPr>
            <a:spLocks noChangeArrowheads="1"/>
          </p:cNvSpPr>
          <p:nvPr/>
        </p:nvSpPr>
        <p:spPr bwMode="auto">
          <a:xfrm>
            <a:off x="5076825" y="1484313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6" name="Oval 407"/>
          <p:cNvSpPr>
            <a:spLocks noChangeArrowheads="1"/>
          </p:cNvSpPr>
          <p:nvPr/>
        </p:nvSpPr>
        <p:spPr bwMode="auto">
          <a:xfrm>
            <a:off x="5003800" y="765175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7" name="Oval 408"/>
          <p:cNvSpPr>
            <a:spLocks noChangeArrowheads="1"/>
          </p:cNvSpPr>
          <p:nvPr/>
        </p:nvSpPr>
        <p:spPr bwMode="auto">
          <a:xfrm>
            <a:off x="6084888" y="1557338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8" name="Oval 409"/>
          <p:cNvSpPr>
            <a:spLocks noChangeArrowheads="1"/>
          </p:cNvSpPr>
          <p:nvPr/>
        </p:nvSpPr>
        <p:spPr bwMode="auto">
          <a:xfrm>
            <a:off x="4859338" y="21336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9" name="Oval 410"/>
          <p:cNvSpPr>
            <a:spLocks noChangeArrowheads="1"/>
          </p:cNvSpPr>
          <p:nvPr/>
        </p:nvSpPr>
        <p:spPr bwMode="auto">
          <a:xfrm>
            <a:off x="5867400" y="981075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0" name="Oval 411"/>
          <p:cNvSpPr>
            <a:spLocks noChangeArrowheads="1"/>
          </p:cNvSpPr>
          <p:nvPr/>
        </p:nvSpPr>
        <p:spPr bwMode="auto">
          <a:xfrm>
            <a:off x="7235825" y="90805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1" name="Oval 412"/>
          <p:cNvSpPr>
            <a:spLocks noChangeArrowheads="1"/>
          </p:cNvSpPr>
          <p:nvPr/>
        </p:nvSpPr>
        <p:spPr bwMode="auto">
          <a:xfrm>
            <a:off x="7524750" y="1700213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2" name="Oval 413"/>
          <p:cNvSpPr>
            <a:spLocks noChangeArrowheads="1"/>
          </p:cNvSpPr>
          <p:nvPr/>
        </p:nvSpPr>
        <p:spPr bwMode="auto">
          <a:xfrm>
            <a:off x="6732588" y="1773238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3" name="Oval 414"/>
          <p:cNvSpPr>
            <a:spLocks noChangeArrowheads="1"/>
          </p:cNvSpPr>
          <p:nvPr/>
        </p:nvSpPr>
        <p:spPr bwMode="auto">
          <a:xfrm>
            <a:off x="7092950" y="21336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4" name="Oval 415"/>
          <p:cNvSpPr>
            <a:spLocks noChangeArrowheads="1"/>
          </p:cNvSpPr>
          <p:nvPr/>
        </p:nvSpPr>
        <p:spPr bwMode="auto">
          <a:xfrm>
            <a:off x="7164388" y="23495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5" name="Oval 416"/>
          <p:cNvSpPr>
            <a:spLocks noChangeArrowheads="1"/>
          </p:cNvSpPr>
          <p:nvPr/>
        </p:nvSpPr>
        <p:spPr bwMode="auto">
          <a:xfrm>
            <a:off x="6948488" y="29972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6" name="Oval 417"/>
          <p:cNvSpPr>
            <a:spLocks noChangeArrowheads="1"/>
          </p:cNvSpPr>
          <p:nvPr/>
        </p:nvSpPr>
        <p:spPr bwMode="auto">
          <a:xfrm>
            <a:off x="6516688" y="2492375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7" name="Oval 418"/>
          <p:cNvSpPr>
            <a:spLocks noChangeArrowheads="1"/>
          </p:cNvSpPr>
          <p:nvPr/>
        </p:nvSpPr>
        <p:spPr bwMode="auto">
          <a:xfrm>
            <a:off x="6877050" y="3933825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8" name="Oval 419"/>
          <p:cNvSpPr>
            <a:spLocks noChangeArrowheads="1"/>
          </p:cNvSpPr>
          <p:nvPr/>
        </p:nvSpPr>
        <p:spPr bwMode="auto">
          <a:xfrm>
            <a:off x="5940425" y="2852738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69" name="Oval 420"/>
          <p:cNvSpPr>
            <a:spLocks noChangeArrowheads="1"/>
          </p:cNvSpPr>
          <p:nvPr/>
        </p:nvSpPr>
        <p:spPr bwMode="auto">
          <a:xfrm>
            <a:off x="5940425" y="4365625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70" name="Oval 421"/>
          <p:cNvSpPr>
            <a:spLocks noChangeArrowheads="1"/>
          </p:cNvSpPr>
          <p:nvPr/>
        </p:nvSpPr>
        <p:spPr bwMode="auto">
          <a:xfrm>
            <a:off x="6516688" y="29972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71" name="Oval 422"/>
          <p:cNvSpPr>
            <a:spLocks noChangeArrowheads="1"/>
          </p:cNvSpPr>
          <p:nvPr/>
        </p:nvSpPr>
        <p:spPr bwMode="auto">
          <a:xfrm>
            <a:off x="5292725" y="3789363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72" name="Oval 423"/>
          <p:cNvSpPr>
            <a:spLocks noChangeArrowheads="1"/>
          </p:cNvSpPr>
          <p:nvPr/>
        </p:nvSpPr>
        <p:spPr bwMode="auto">
          <a:xfrm>
            <a:off x="4859338" y="2852738"/>
            <a:ext cx="28892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73" name="Oval 424"/>
          <p:cNvSpPr>
            <a:spLocks noChangeArrowheads="1"/>
          </p:cNvSpPr>
          <p:nvPr/>
        </p:nvSpPr>
        <p:spPr bwMode="auto">
          <a:xfrm>
            <a:off x="3708400" y="3644900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74" name="Oval 425"/>
          <p:cNvSpPr>
            <a:spLocks noChangeArrowheads="1"/>
          </p:cNvSpPr>
          <p:nvPr/>
        </p:nvSpPr>
        <p:spPr bwMode="auto">
          <a:xfrm>
            <a:off x="2916238" y="5013325"/>
            <a:ext cx="288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349500"/>
            <a:ext cx="360362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916113"/>
            <a:ext cx="315912" cy="2524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844675"/>
            <a:ext cx="315913" cy="2524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205038"/>
            <a:ext cx="315913" cy="2524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708275"/>
            <a:ext cx="315913" cy="2524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565400"/>
            <a:ext cx="315913" cy="2524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983413" y="5273675"/>
            <a:ext cx="2160587" cy="1584325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2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369887"/>
          </a:xfrm>
          <a:prstGeom prst="rect">
            <a:avLst/>
          </a:prstGeom>
          <a:gradFill rotWithShape="1">
            <a:gsLst>
              <a:gs pos="0">
                <a:srgbClr val="AF83DB"/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Sans" pitchFamily="34" charset="0"/>
              </a:rPr>
              <a:t>LE CASE DELLA SALUTE - DISTRETTO DI PARMA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5445125"/>
            <a:ext cx="504825" cy="47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765175"/>
            <a:ext cx="504825" cy="47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5346700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5922963"/>
            <a:ext cx="433387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4850" y="64262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573463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631113" y="5489575"/>
            <a:ext cx="142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GRANDE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631113" y="5994400"/>
            <a:ext cx="1312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MEDIA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631113" y="6446838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PICCOLA</a:t>
            </a: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636"/>
            <a:ext cx="433387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734050"/>
            <a:ext cx="433388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229225"/>
            <a:ext cx="433388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868863"/>
            <a:ext cx="433388" cy="406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6021388"/>
            <a:ext cx="433388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29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072C3-36BB-41DA-BC0D-71DEEB952E2E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23" name="Segnaposto data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04/11/2014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FIDE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369887"/>
          </a:xfrm>
          <a:prstGeom prst="rect">
            <a:avLst/>
          </a:prstGeom>
          <a:gradFill rotWithShape="1">
            <a:gsLst>
              <a:gs pos="0">
                <a:srgbClr val="AF83DB"/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Sans" pitchFamily="34" charset="0"/>
              </a:rPr>
              <a:t>LE CASE DELLA SALUTE - DISTRETTO FIDENZA</a:t>
            </a:r>
          </a:p>
        </p:txBody>
      </p:sp>
      <p:sp>
        <p:nvSpPr>
          <p:cNvPr id="28676" name="Rectangle 31"/>
          <p:cNvSpPr>
            <a:spLocks noChangeArrowheads="1"/>
          </p:cNvSpPr>
          <p:nvPr/>
        </p:nvSpPr>
        <p:spPr bwMode="auto">
          <a:xfrm>
            <a:off x="6983413" y="5273675"/>
            <a:ext cx="2160587" cy="1584325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200"/>
          </a:p>
        </p:txBody>
      </p:sp>
      <p:pic>
        <p:nvPicPr>
          <p:cNvPr id="28677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5346700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8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5922963"/>
            <a:ext cx="433387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9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4850" y="64262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80" name="Rectangle 35"/>
          <p:cNvSpPr>
            <a:spLocks noChangeArrowheads="1"/>
          </p:cNvSpPr>
          <p:nvPr/>
        </p:nvSpPr>
        <p:spPr bwMode="auto">
          <a:xfrm>
            <a:off x="7631113" y="5489575"/>
            <a:ext cx="142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GRANDE</a:t>
            </a:r>
          </a:p>
        </p:txBody>
      </p:sp>
      <p:sp>
        <p:nvSpPr>
          <p:cNvPr id="28681" name="Rectangle 36"/>
          <p:cNvSpPr>
            <a:spLocks noChangeArrowheads="1"/>
          </p:cNvSpPr>
          <p:nvPr/>
        </p:nvSpPr>
        <p:spPr bwMode="auto">
          <a:xfrm>
            <a:off x="7631113" y="5994400"/>
            <a:ext cx="1312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MEDIA</a:t>
            </a:r>
          </a:p>
        </p:txBody>
      </p:sp>
      <p:sp>
        <p:nvSpPr>
          <p:cNvPr id="28682" name="Rectangle 37"/>
          <p:cNvSpPr>
            <a:spLocks noChangeArrowheads="1"/>
          </p:cNvSpPr>
          <p:nvPr/>
        </p:nvSpPr>
        <p:spPr bwMode="auto">
          <a:xfrm>
            <a:off x="7631113" y="6446838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PICCOLA</a:t>
            </a:r>
          </a:p>
        </p:txBody>
      </p:sp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365625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734050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420938"/>
            <a:ext cx="504825" cy="47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836613"/>
            <a:ext cx="433387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2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933825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6021388"/>
            <a:ext cx="360362" cy="338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51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EDB6F-6AE2-4721-9291-3AB60CA94932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ud-es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369887"/>
          </a:xfrm>
          <a:prstGeom prst="rect">
            <a:avLst/>
          </a:prstGeom>
          <a:gradFill rotWithShape="1">
            <a:gsLst>
              <a:gs pos="0">
                <a:srgbClr val="AF83DB"/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Sans" pitchFamily="34" charset="0"/>
              </a:rPr>
              <a:t>LE CASE DELLA SALUTE - DISTRETTO SUD-EST</a:t>
            </a:r>
          </a:p>
        </p:txBody>
      </p:sp>
      <p:sp>
        <p:nvSpPr>
          <p:cNvPr id="29700" name="Rectangle 26"/>
          <p:cNvSpPr>
            <a:spLocks noChangeArrowheads="1"/>
          </p:cNvSpPr>
          <p:nvPr/>
        </p:nvSpPr>
        <p:spPr bwMode="auto">
          <a:xfrm>
            <a:off x="6983413" y="5214938"/>
            <a:ext cx="2160587" cy="1584325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200"/>
          </a:p>
        </p:txBody>
      </p:sp>
      <p:pic>
        <p:nvPicPr>
          <p:cNvPr id="29701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5346700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5922963"/>
            <a:ext cx="433387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3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4850" y="64262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4" name="Rectangle 30"/>
          <p:cNvSpPr>
            <a:spLocks noChangeArrowheads="1"/>
          </p:cNvSpPr>
          <p:nvPr/>
        </p:nvSpPr>
        <p:spPr bwMode="auto">
          <a:xfrm>
            <a:off x="7631113" y="5489575"/>
            <a:ext cx="142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GRANDE</a:t>
            </a:r>
          </a:p>
        </p:txBody>
      </p:sp>
      <p:sp>
        <p:nvSpPr>
          <p:cNvPr id="29705" name="Rectangle 31"/>
          <p:cNvSpPr>
            <a:spLocks noChangeArrowheads="1"/>
          </p:cNvSpPr>
          <p:nvPr/>
        </p:nvSpPr>
        <p:spPr bwMode="auto">
          <a:xfrm>
            <a:off x="7631113" y="5994400"/>
            <a:ext cx="1312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MEDIA</a:t>
            </a:r>
          </a:p>
        </p:txBody>
      </p:sp>
      <p:sp>
        <p:nvSpPr>
          <p:cNvPr id="29706" name="Rectangle 32"/>
          <p:cNvSpPr>
            <a:spLocks noChangeArrowheads="1"/>
          </p:cNvSpPr>
          <p:nvPr/>
        </p:nvSpPr>
        <p:spPr bwMode="auto">
          <a:xfrm>
            <a:off x="7631113" y="6446838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PICCOLA</a:t>
            </a:r>
          </a:p>
        </p:txBody>
      </p:sp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341438"/>
            <a:ext cx="433387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420938"/>
            <a:ext cx="360363" cy="338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213100"/>
            <a:ext cx="360362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661025"/>
            <a:ext cx="504825" cy="47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797425"/>
            <a:ext cx="504825" cy="47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276475"/>
            <a:ext cx="360362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13" name="Text Box 23"/>
          <p:cNvSpPr txBox="1">
            <a:spLocks noChangeArrowheads="1"/>
          </p:cNvSpPr>
          <p:nvPr/>
        </p:nvSpPr>
        <p:spPr bwMode="auto">
          <a:xfrm>
            <a:off x="5794375" y="2636838"/>
            <a:ext cx="86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b="1">
                <a:latin typeface="Geneva" pitchFamily="34" charset="0"/>
              </a:rPr>
              <a:t>Monticelli</a:t>
            </a:r>
          </a:p>
        </p:txBody>
      </p:sp>
      <p:sp>
        <p:nvSpPr>
          <p:cNvPr id="21522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3850" cy="365125"/>
          </a:xfrm>
        </p:spPr>
        <p:txBody>
          <a:bodyPr/>
          <a:lstStyle/>
          <a:p>
            <a:pPr>
              <a:defRPr/>
            </a:pPr>
            <a:r>
              <a:rPr lang="it-IT" sz="1000" dirty="0"/>
              <a:t>Modelli e strumenti per il governo della rete dell’assistenza territoriale - Testimonianza AUSL di Parma</a:t>
            </a:r>
          </a:p>
        </p:txBody>
      </p:sp>
      <p:sp>
        <p:nvSpPr>
          <p:cNvPr id="19476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79358-A5CA-4E1C-AC2A-145E2D6959DD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21" name="Segnaposto data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5FDE5-E10F-43F9-92AD-36F4BCCF853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400" dirty="0" smtClean="0">
                <a:solidFill>
                  <a:srgbClr val="006600"/>
                </a:solidFill>
              </a:rPr>
              <a:t>Agenda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74"/>
            <a:ext cx="8001000" cy="4643470"/>
          </a:xfrm>
        </p:spPr>
        <p:txBody>
          <a:bodyPr/>
          <a:lstStyle/>
          <a:p>
            <a:pPr eaLnBrk="1" hangingPunct="1"/>
            <a:r>
              <a:rPr lang="it-IT" dirty="0" smtClean="0"/>
              <a:t>Case della Salute</a:t>
            </a:r>
          </a:p>
          <a:p>
            <a:pPr lvl="2" eaLnBrk="1" hangingPunct="1"/>
            <a:r>
              <a:rPr lang="it-IT" dirty="0" smtClean="0"/>
              <a:t>Aspetti generali</a:t>
            </a:r>
          </a:p>
          <a:p>
            <a:pPr lvl="2" eaLnBrk="1" hangingPunct="1"/>
            <a:r>
              <a:rPr lang="it-IT" dirty="0" smtClean="0"/>
              <a:t>Programmazione</a:t>
            </a:r>
          </a:p>
          <a:p>
            <a:pPr lvl="2" eaLnBrk="1" hangingPunct="1"/>
            <a:r>
              <a:rPr lang="it-IT" dirty="0" smtClean="0"/>
              <a:t>Possibili programmi di intervento</a:t>
            </a:r>
          </a:p>
          <a:p>
            <a:pPr eaLnBrk="1" hangingPunct="1"/>
            <a:r>
              <a:rPr lang="it-IT" dirty="0" smtClean="0"/>
              <a:t>Formazione</a:t>
            </a:r>
          </a:p>
          <a:p>
            <a:pPr lvl="1" eaLnBrk="1" hangingPunct="1"/>
            <a:r>
              <a:rPr lang="it-IT" dirty="0" smtClean="0"/>
              <a:t>Priorità</a:t>
            </a:r>
          </a:p>
          <a:p>
            <a:pPr lvl="1" eaLnBrk="1" hangingPunct="1"/>
            <a:r>
              <a:rPr lang="it-IT" dirty="0" smtClean="0"/>
              <a:t>Struttura del progetto formativo</a:t>
            </a:r>
          </a:p>
          <a:p>
            <a:pPr eaLnBrk="1" hangingPunct="1"/>
            <a:r>
              <a:rPr lang="it-IT" dirty="0" smtClean="0"/>
              <a:t>Prospettiva di sviluppo</a:t>
            </a:r>
          </a:p>
          <a:p>
            <a:pPr lvl="1" eaLnBrk="1" hangingPunct="1"/>
            <a:endParaRPr lang="it-IT" dirty="0" smtClean="0"/>
          </a:p>
          <a:p>
            <a:pPr eaLnBrk="1" hangingPunct="1"/>
            <a:endParaRPr lang="it-IT" sz="3400" dirty="0" smtClean="0"/>
          </a:p>
          <a:p>
            <a:pPr eaLnBrk="1" hangingPunct="1"/>
            <a:endParaRPr lang="it-IT" sz="3400" dirty="0" smtClean="0"/>
          </a:p>
          <a:p>
            <a:pPr eaLnBrk="1" hangingPunct="1"/>
            <a:endParaRPr lang="it-IT" sz="3400" dirty="0" smtClean="0"/>
          </a:p>
          <a:p>
            <a:pPr eaLnBrk="1" hangingPunct="1">
              <a:buFont typeface="Wingdings" pitchFamily="2" charset="2"/>
              <a:buNone/>
            </a:pPr>
            <a:endParaRPr lang="it-IT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VALLI TARO E CE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369887"/>
          </a:xfrm>
          <a:prstGeom prst="rect">
            <a:avLst/>
          </a:prstGeom>
          <a:gradFill rotWithShape="1">
            <a:gsLst>
              <a:gs pos="0">
                <a:srgbClr val="AF83DB"/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Sans" pitchFamily="34" charset="0"/>
              </a:rPr>
              <a:t>LE CASE DELLA SALUTE - DISTRETTO VALLI TARO E CENO</a:t>
            </a:r>
          </a:p>
        </p:txBody>
      </p:sp>
      <p:sp>
        <p:nvSpPr>
          <p:cNvPr id="30724" name="Rectangle 17"/>
          <p:cNvSpPr>
            <a:spLocks noChangeArrowheads="1"/>
          </p:cNvSpPr>
          <p:nvPr/>
        </p:nvSpPr>
        <p:spPr bwMode="auto">
          <a:xfrm>
            <a:off x="6983413" y="5273675"/>
            <a:ext cx="2160587" cy="1584325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200"/>
          </a:p>
        </p:txBody>
      </p:sp>
      <p:pic>
        <p:nvPicPr>
          <p:cNvPr id="3072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5346700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5922963"/>
            <a:ext cx="433387" cy="406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7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4850" y="6426200"/>
            <a:ext cx="360363" cy="338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8" name="Rectangle 21"/>
          <p:cNvSpPr>
            <a:spLocks noChangeArrowheads="1"/>
          </p:cNvSpPr>
          <p:nvPr/>
        </p:nvSpPr>
        <p:spPr bwMode="auto">
          <a:xfrm>
            <a:off x="7631113" y="5489575"/>
            <a:ext cx="142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GRANDE</a:t>
            </a:r>
          </a:p>
        </p:txBody>
      </p:sp>
      <p:sp>
        <p:nvSpPr>
          <p:cNvPr id="30729" name="Rectangle 22"/>
          <p:cNvSpPr>
            <a:spLocks noChangeArrowheads="1"/>
          </p:cNvSpPr>
          <p:nvPr/>
        </p:nvSpPr>
        <p:spPr bwMode="auto">
          <a:xfrm>
            <a:off x="7631113" y="5994400"/>
            <a:ext cx="1312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MEDIA</a:t>
            </a:r>
          </a:p>
        </p:txBody>
      </p:sp>
      <p:sp>
        <p:nvSpPr>
          <p:cNvPr id="30730" name="Rectangle 23"/>
          <p:cNvSpPr>
            <a:spLocks noChangeArrowheads="1"/>
          </p:cNvSpPr>
          <p:nvPr/>
        </p:nvSpPr>
        <p:spPr bwMode="auto">
          <a:xfrm>
            <a:off x="7631113" y="6446838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Times New Roman" pitchFamily="18" charset="0"/>
              </a:rPr>
              <a:t>TIPOLOGIA PICCOLA</a:t>
            </a:r>
          </a:p>
        </p:txBody>
      </p:sp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981075"/>
            <a:ext cx="433388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157788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084763"/>
            <a:ext cx="433388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844675"/>
            <a:ext cx="504825" cy="473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868863"/>
            <a:ext cx="433387" cy="406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565400"/>
            <a:ext cx="360363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4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214332" y="6635775"/>
            <a:ext cx="7286626" cy="365125"/>
          </a:xfrm>
        </p:spPr>
        <p:txBody>
          <a:bodyPr/>
          <a:lstStyle/>
          <a:p>
            <a:pPr>
              <a:defRPr/>
            </a:pPr>
            <a:r>
              <a:rPr lang="it-IT" sz="1000" dirty="0"/>
              <a:t>Modelli e strumenti per il governo della rete dell’assistenza territoriale - Testimonianza AUSL di Parma</a:t>
            </a:r>
          </a:p>
        </p:txBody>
      </p:sp>
      <p:sp>
        <p:nvSpPr>
          <p:cNvPr id="2049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30E25-312D-4F0D-890D-445E65CB9D5E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785813" y="714375"/>
            <a:ext cx="7429500" cy="642938"/>
          </a:xfrm>
        </p:spPr>
        <p:txBody>
          <a:bodyPr/>
          <a:lstStyle/>
          <a:p>
            <a:pPr>
              <a:defRPr/>
            </a:pPr>
            <a:endParaRPr lang="it-IT" smtClean="0"/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1000125" y="1571625"/>
            <a:ext cx="6815138" cy="4572000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2150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Modelli e strumenti per il governo della rete dell’assistenza territoriale - Testimonianza AUSL di Parma</a:t>
            </a:r>
          </a:p>
        </p:txBody>
      </p:sp>
      <p:sp>
        <p:nvSpPr>
          <p:cNvPr id="2150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4C480-51E7-4D20-B281-BE571B42B1C0}" type="slidenum">
              <a:rPr lang="it-IT" smtClean="0"/>
              <a:pPr>
                <a:defRPr/>
              </a:pPr>
              <a:t>21</a:t>
            </a:fld>
            <a:endParaRPr lang="it-IT" smtClean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88" cy="7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CasellaDiTesto 7"/>
          <p:cNvSpPr txBox="1">
            <a:spLocks noChangeArrowheads="1"/>
          </p:cNvSpPr>
          <p:nvPr/>
        </p:nvSpPr>
        <p:spPr bwMode="auto">
          <a:xfrm>
            <a:off x="0" y="142875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50"/>
                </a:solidFill>
                <a:latin typeface="Century Gothic" pitchFamily="34" charset="0"/>
              </a:rPr>
              <a:t>Relazioni </a:t>
            </a:r>
            <a:br>
              <a:rPr lang="it-IT" b="1">
                <a:solidFill>
                  <a:srgbClr val="00B050"/>
                </a:solidFill>
                <a:latin typeface="Century Gothic" pitchFamily="34" charset="0"/>
              </a:rPr>
            </a:br>
            <a:r>
              <a:rPr lang="it-IT" b="1">
                <a:solidFill>
                  <a:srgbClr val="00B050"/>
                </a:solidFill>
                <a:latin typeface="Century Gothic" pitchFamily="34" charset="0"/>
              </a:rPr>
              <a:t>di integrazione </a:t>
            </a:r>
            <a:br>
              <a:rPr lang="it-IT" b="1">
                <a:solidFill>
                  <a:srgbClr val="00B050"/>
                </a:solidFill>
                <a:latin typeface="Century Gothic" pitchFamily="34" charset="0"/>
              </a:rPr>
            </a:br>
            <a:r>
              <a:rPr lang="it-IT" b="1">
                <a:solidFill>
                  <a:srgbClr val="00B050"/>
                </a:solidFill>
                <a:latin typeface="Century Gothic" pitchFamily="34" charset="0"/>
              </a:rPr>
              <a:t>operativa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851275" y="188913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FF0000"/>
                </a:solidFill>
                <a:latin typeface="Tahoma" charset="0"/>
              </a:rPr>
              <a:t>Distretto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04/11/2014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19110-0165-4A35-810D-4F682E5DAF1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t-IT" sz="3600" b="1" smtClean="0">
                <a:solidFill>
                  <a:srgbClr val="339966"/>
                </a:solidFill>
              </a:rPr>
              <a:t>Le relazioni organizzative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00213"/>
            <a:ext cx="8001000" cy="4319587"/>
          </a:xfrm>
        </p:spPr>
        <p:txBody>
          <a:bodyPr/>
          <a:lstStyle/>
          <a:p>
            <a:pPr algn="just" eaLnBrk="1" hangingPunct="1"/>
            <a:endParaRPr lang="it-IT" sz="2800" smtClean="0"/>
          </a:p>
          <a:p>
            <a:pPr lvl="1" eaLnBrk="1" hangingPunct="1"/>
            <a:endParaRPr lang="it-IT" sz="2400" smtClean="0"/>
          </a:p>
          <a:p>
            <a:pPr algn="just" eaLnBrk="1" hangingPunct="1">
              <a:buFont typeface="Wingdings" pitchFamily="2" charset="2"/>
              <a:buNone/>
            </a:pPr>
            <a:endParaRPr lang="it-IT" sz="2400" b="1" smtClean="0"/>
          </a:p>
          <a:p>
            <a:pPr algn="just" eaLnBrk="1" hangingPunct="1"/>
            <a:endParaRPr lang="it-IT" sz="2400" b="1" smtClean="0"/>
          </a:p>
          <a:p>
            <a:pPr algn="just" eaLnBrk="1" hangingPunct="1"/>
            <a:endParaRPr lang="it-IT" sz="2400" b="1" smtClean="0"/>
          </a:p>
          <a:p>
            <a:pPr algn="just" eaLnBrk="1" hangingPunct="1"/>
            <a:endParaRPr lang="it-IT" sz="2400" b="1" smtClean="0"/>
          </a:p>
        </p:txBody>
      </p:sp>
      <p:pic>
        <p:nvPicPr>
          <p:cNvPr id="41989" name="Picture 4" descr="C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24000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9C62F-75BF-4BEB-B6EE-1C64F00E55E3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>
                <a:solidFill>
                  <a:srgbClr val="339933"/>
                </a:solidFill>
              </a:rPr>
              <a:t>Casa della Salute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3200" dirty="0" smtClean="0">
                <a:latin typeface="Calibri" pitchFamily="34" charset="0"/>
              </a:rPr>
              <a:t>L’approccio sistemico alla salute e all’organizzazione dei servizi di cure primarie</a:t>
            </a:r>
            <a:r>
              <a:rPr lang="it-IT" sz="2800" dirty="0" smtClean="0">
                <a:latin typeface="Calibri" pitchFamily="34" charset="0"/>
              </a:rPr>
              <a:t> </a:t>
            </a:r>
            <a:r>
              <a:rPr lang="it-IT" sz="3200" dirty="0" smtClean="0">
                <a:latin typeface="Calibri" pitchFamily="34" charset="0"/>
              </a:rPr>
              <a:t>proprio della Casa della Salute, l’introduzione di modelli proattivi di gestione della cronicità, sono elementi fondamentali per: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800" dirty="0" smtClean="0">
                <a:latin typeface="Calibri" pitchFamily="34" charset="0"/>
              </a:rPr>
              <a:t>migliorare le scelte assistenziali dei professionisti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800" dirty="0" smtClean="0">
                <a:latin typeface="Calibri" pitchFamily="34" charset="0"/>
              </a:rPr>
              <a:t>offrire servizi di elevata qualità, adeguati ai bisogni espressi dai cittadini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3200" b="1" dirty="0" smtClean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/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/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A4B0A-193E-4292-BE8F-7711FFA7EBF2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>
                <a:solidFill>
                  <a:srgbClr val="339933"/>
                </a:solidFill>
              </a:rPr>
              <a:t>Casa della Salute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800" dirty="0" smtClean="0"/>
              <a:t>I contenuti assistenziali propri della </a:t>
            </a:r>
            <a:r>
              <a:rPr lang="it-IT" sz="2800" b="1" i="1" dirty="0" smtClean="0">
                <a:solidFill>
                  <a:srgbClr val="006600"/>
                </a:solidFill>
              </a:rPr>
              <a:t>Casa della Salute</a:t>
            </a:r>
            <a:r>
              <a:rPr lang="it-IT" sz="2800" dirty="0" smtClean="0">
                <a:solidFill>
                  <a:srgbClr val="006600"/>
                </a:solidFill>
              </a:rPr>
              <a:t> </a:t>
            </a:r>
            <a:r>
              <a:rPr lang="it-IT" sz="2800" dirty="0" smtClean="0"/>
              <a:t>impongono: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 dirty="0" smtClean="0"/>
              <a:t>una </a:t>
            </a:r>
            <a:r>
              <a:rPr lang="it-IT" sz="2400" b="1" i="1" dirty="0" smtClean="0"/>
              <a:t>forte azione sinergica</a:t>
            </a:r>
            <a:r>
              <a:rPr lang="it-IT" sz="2400" dirty="0" smtClean="0"/>
              <a:t>, nell’ambito del </a:t>
            </a:r>
            <a:r>
              <a:rPr lang="it-IT" sz="2400" b="1" i="1" dirty="0" smtClean="0"/>
              <a:t>sistema distrettuale</a:t>
            </a:r>
            <a:r>
              <a:rPr lang="it-IT" sz="2400" dirty="0" smtClean="0"/>
              <a:t>, tra i professionisti delle </a:t>
            </a:r>
            <a:r>
              <a:rPr lang="it-IT" sz="2400" b="1" i="1" dirty="0" smtClean="0"/>
              <a:t>cure primarie</a:t>
            </a:r>
            <a:r>
              <a:rPr lang="it-IT" sz="2400" dirty="0" smtClean="0"/>
              <a:t>, della </a:t>
            </a:r>
            <a:r>
              <a:rPr lang="it-IT" sz="2400" b="1" i="1" dirty="0" smtClean="0"/>
              <a:t>sanità pubblica</a:t>
            </a:r>
            <a:r>
              <a:rPr lang="it-IT" sz="2400" dirty="0" smtClean="0"/>
              <a:t>, della </a:t>
            </a:r>
            <a:r>
              <a:rPr lang="it-IT" sz="2400" b="1" i="1" dirty="0" smtClean="0"/>
              <a:t>salute </a:t>
            </a:r>
            <a:r>
              <a:rPr lang="it-IT" sz="2400" b="1" i="1" dirty="0" err="1" smtClean="0"/>
              <a:t>mentale-dipendenze</a:t>
            </a:r>
            <a:r>
              <a:rPr lang="it-IT" sz="2400" b="1" i="1" dirty="0" smtClean="0"/>
              <a:t> patologiche, </a:t>
            </a:r>
            <a:r>
              <a:rPr lang="it-IT" sz="2400" dirty="0" smtClean="0"/>
              <a:t>dei</a:t>
            </a:r>
            <a:r>
              <a:rPr lang="it-IT" sz="2400" b="1" i="1" dirty="0" smtClean="0"/>
              <a:t> dipartimenti ospedalieri </a:t>
            </a:r>
            <a:r>
              <a:rPr lang="it-IT" sz="2400" dirty="0" smtClean="0"/>
              <a:t>e</a:t>
            </a:r>
            <a:r>
              <a:rPr lang="it-IT" sz="2400" b="1" i="1" dirty="0" smtClean="0"/>
              <a:t> gli operatori del sociale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 dirty="0" smtClean="0"/>
              <a:t>orientata non solo ai campi tradizionali di intervento, ma anche </a:t>
            </a:r>
            <a:r>
              <a:rPr lang="it-IT" sz="2400" b="1" i="1" dirty="0" smtClean="0"/>
              <a:t>sui determinanti di salute </a:t>
            </a:r>
            <a:r>
              <a:rPr lang="it-IT" sz="2400" dirty="0" smtClean="0"/>
              <a:t>per i quali sono indispensabili obiettivi e </a:t>
            </a:r>
            <a:r>
              <a:rPr lang="it-IT" sz="2400" b="1" i="1" dirty="0" smtClean="0"/>
              <a:t>processi di interazione</a:t>
            </a:r>
            <a:r>
              <a:rPr lang="it-IT" sz="2400" dirty="0" smtClean="0"/>
              <a:t>, soprattutto nei confronti del </a:t>
            </a:r>
            <a:r>
              <a:rPr lang="it-IT" sz="2400" b="1" i="1" dirty="0" smtClean="0"/>
              <a:t>malato cronico </a:t>
            </a:r>
            <a:r>
              <a:rPr lang="it-IT" sz="2400" dirty="0" smtClean="0"/>
              <a:t>e dei </a:t>
            </a:r>
            <a:r>
              <a:rPr lang="it-IT" sz="2400" b="1" i="1" dirty="0" smtClean="0"/>
              <a:t>soggetti fragili</a:t>
            </a:r>
            <a:r>
              <a:rPr lang="it-IT" sz="2400" dirty="0" smtClean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3200" b="1" dirty="0" smtClean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/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/>
          </a:p>
          <a:p>
            <a:pPr algn="just" eaLnBrk="1" hangingPunct="1">
              <a:lnSpc>
                <a:spcPct val="90000"/>
              </a:lnSpc>
            </a:pP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/>
              <a:t>Quale percorso?</a:t>
            </a:r>
            <a:endParaRPr lang="it-IT" sz="2800" b="1" dirty="0"/>
          </a:p>
        </p:txBody>
      </p:sp>
      <p:sp>
        <p:nvSpPr>
          <p:cNvPr id="21506" name="Segnaposto contenut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it-IT" dirty="0" smtClean="0"/>
              <a:t>Un processo di cambiamento comporta spesso situazioni ambivalenti nella comunità professionale</a:t>
            </a:r>
          </a:p>
          <a:p>
            <a:pPr lvl="1" algn="just" eaLnBrk="1" hangingPunct="1"/>
            <a:r>
              <a:rPr lang="it-IT" dirty="0" smtClean="0"/>
              <a:t>Da un lato abbiamo gli </a:t>
            </a:r>
            <a:r>
              <a:rPr lang="it-IT" dirty="0" smtClean="0">
                <a:solidFill>
                  <a:srgbClr val="C00000"/>
                </a:solidFill>
              </a:rPr>
              <a:t>esploratori</a:t>
            </a:r>
            <a:r>
              <a:rPr lang="it-IT" dirty="0" smtClean="0"/>
              <a:t> che sono disposti ad entrare nella nuova situazione da sperimentare</a:t>
            </a:r>
          </a:p>
          <a:p>
            <a:pPr lvl="1" algn="just" eaLnBrk="1" hangingPunct="1"/>
            <a:r>
              <a:rPr lang="it-IT" dirty="0" smtClean="0"/>
              <a:t>Dall’altro abbiamo altri professionisti che si collocano in una situazione di </a:t>
            </a:r>
            <a:r>
              <a:rPr lang="it-IT" dirty="0" smtClean="0">
                <a:solidFill>
                  <a:srgbClr val="C00000"/>
                </a:solidFill>
              </a:rPr>
              <a:t>attesa</a:t>
            </a:r>
            <a:r>
              <a:rPr lang="it-IT" dirty="0" smtClean="0"/>
              <a:t> o dubbio legate al perché si debba riorganizzare qualcosa che comunque funziona</a:t>
            </a:r>
          </a:p>
          <a:p>
            <a:pPr algn="just" eaLnBrk="1" hangingPunct="1"/>
            <a:r>
              <a:rPr lang="it-IT" dirty="0" smtClean="0"/>
              <a:t>Ciò pone la necessità di articolare un processo formativo di </a:t>
            </a:r>
            <a:r>
              <a:rPr lang="it-IT" dirty="0" smtClean="0">
                <a:solidFill>
                  <a:srgbClr val="C00000"/>
                </a:solidFill>
              </a:rPr>
              <a:t>gestione del cambiamento </a:t>
            </a:r>
            <a:r>
              <a:rPr lang="it-IT" dirty="0" smtClean="0"/>
              <a:t>che sia fortemente coinvolgente per incidere in forma significativa sulla riorganizzazione dei processi</a:t>
            </a:r>
          </a:p>
        </p:txBody>
      </p:sp>
      <p:sp>
        <p:nvSpPr>
          <p:cNvPr id="2151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C226B9-49BE-4F6E-B303-D4D562989FF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/>
              <a:t>Quale percorso?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Spesso in situazioni specifiche la soluzione più sbrigativa dal punto di vista formativo è la fornitura di conoscenze pret-a-porter (formazione d’aula a basso impatto)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Per la serie vediamo in qualche catalogo formativo chi ha programmato corsi di formazione sulle Case della Salute 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Questa risposta risolve il problema di facciata e i crediti ECM ma non incide sul cambiamento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Nel nostro caso la progettazione è nata dalla consapevolezza di co-costruire il percorso formativo e di cambiamento con la comunità professionale per une serie di motivi: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Sono i </a:t>
            </a:r>
            <a:r>
              <a:rPr lang="it-IT" dirty="0" smtClean="0">
                <a:solidFill>
                  <a:srgbClr val="C00000"/>
                </a:solidFill>
              </a:rPr>
              <a:t>professionisti</a:t>
            </a:r>
            <a:r>
              <a:rPr lang="it-IT" dirty="0" smtClean="0"/>
              <a:t> che </a:t>
            </a:r>
            <a:r>
              <a:rPr lang="it-IT" dirty="0" smtClean="0">
                <a:solidFill>
                  <a:srgbClr val="C00000"/>
                </a:solidFill>
              </a:rPr>
              <a:t>conoscono</a:t>
            </a:r>
            <a:r>
              <a:rPr lang="it-IT" dirty="0" smtClean="0"/>
              <a:t> e agiscono il contesto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Sono </a:t>
            </a:r>
            <a:r>
              <a:rPr lang="it-IT" dirty="0" smtClean="0">
                <a:solidFill>
                  <a:srgbClr val="C00000"/>
                </a:solidFill>
              </a:rPr>
              <a:t>le persone che fanno la differenza </a:t>
            </a:r>
            <a:r>
              <a:rPr lang="it-IT" dirty="0" smtClean="0"/>
              <a:t>nelle organizzazioni e nei processi di cambiamento organizzativo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C’è una necessità di favorire l’apprendimento in forma socratica (</a:t>
            </a:r>
            <a:r>
              <a:rPr lang="it-IT" dirty="0" smtClean="0">
                <a:solidFill>
                  <a:srgbClr val="C00000"/>
                </a:solidFill>
              </a:rPr>
              <a:t>maieutica</a:t>
            </a:r>
            <a:r>
              <a:rPr lang="it-IT" dirty="0" smtClean="0"/>
              <a:t>) e aiutare i professionisti a sviluppare le </a:t>
            </a:r>
            <a:r>
              <a:rPr lang="it-IT" dirty="0" smtClean="0">
                <a:solidFill>
                  <a:srgbClr val="C00000"/>
                </a:solidFill>
              </a:rPr>
              <a:t>competenze per la gestione dei percorsi integrati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I </a:t>
            </a:r>
            <a:r>
              <a:rPr lang="it-IT" dirty="0" smtClean="0">
                <a:solidFill>
                  <a:srgbClr val="C00000"/>
                </a:solidFill>
              </a:rPr>
              <a:t>docenti</a:t>
            </a:r>
            <a:r>
              <a:rPr lang="it-IT" dirty="0" smtClean="0"/>
              <a:t> del percorso devono essere soprattutto delle </a:t>
            </a:r>
            <a:r>
              <a:rPr lang="it-IT" dirty="0" smtClean="0">
                <a:solidFill>
                  <a:srgbClr val="C00000"/>
                </a:solidFill>
              </a:rPr>
              <a:t>guide</a:t>
            </a:r>
            <a:r>
              <a:rPr lang="it-IT" dirty="0" smtClean="0"/>
              <a:t> e dei </a:t>
            </a:r>
            <a:r>
              <a:rPr lang="it-IT" dirty="0" smtClean="0">
                <a:solidFill>
                  <a:srgbClr val="C00000"/>
                </a:solidFill>
              </a:rPr>
              <a:t>riferimenti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it-IT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 smtClean="0"/>
          </a:p>
        </p:txBody>
      </p:sp>
      <p:sp>
        <p:nvSpPr>
          <p:cNvPr id="2253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BDC0B0-7030-403E-9E2A-EBEF9A4CEBE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/>
              <a:t>Obiettivi specifici</a:t>
            </a:r>
            <a:endParaRPr lang="it-IT" sz="2800" b="1" dirty="0"/>
          </a:p>
        </p:txBody>
      </p:sp>
      <p:sp>
        <p:nvSpPr>
          <p:cNvPr id="26626" name="Segnaposto contenut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it-IT" dirty="0" smtClean="0"/>
              <a:t>Gli obiettivi specifici che identificano le tappe del percorso sono:</a:t>
            </a:r>
          </a:p>
          <a:p>
            <a:pPr lvl="1" algn="just" eaLnBrk="1" hangingPunct="1"/>
            <a:r>
              <a:rPr lang="it-IT" dirty="0" smtClean="0"/>
              <a:t>Sviluppare competenze per la gestione dei </a:t>
            </a:r>
            <a:r>
              <a:rPr lang="it-IT" dirty="0" smtClean="0">
                <a:solidFill>
                  <a:srgbClr val="C00000"/>
                </a:solidFill>
              </a:rPr>
              <a:t>percorsi integrati</a:t>
            </a:r>
          </a:p>
          <a:p>
            <a:pPr lvl="1" algn="just" eaLnBrk="1" hangingPunct="1"/>
            <a:r>
              <a:rPr lang="it-IT" dirty="0" smtClean="0"/>
              <a:t>Migliorare la qualità della </a:t>
            </a:r>
            <a:r>
              <a:rPr lang="it-IT" dirty="0" smtClean="0">
                <a:solidFill>
                  <a:srgbClr val="C00000"/>
                </a:solidFill>
              </a:rPr>
              <a:t>programmazione integrata</a:t>
            </a:r>
          </a:p>
          <a:p>
            <a:pPr lvl="1" algn="just" eaLnBrk="1" hangingPunct="1"/>
            <a:r>
              <a:rPr lang="it-IT" dirty="0" smtClean="0"/>
              <a:t>Migliorare le competenze relazionali nell’ambito dell’</a:t>
            </a:r>
            <a:r>
              <a:rPr lang="it-IT" dirty="0" smtClean="0">
                <a:solidFill>
                  <a:srgbClr val="C00000"/>
                </a:solidFill>
              </a:rPr>
              <a:t>integrazione professionale</a:t>
            </a:r>
          </a:p>
          <a:p>
            <a:pPr lvl="1" algn="just" eaLnBrk="1" hangingPunct="1"/>
            <a:r>
              <a:rPr lang="it-IT" dirty="0" smtClean="0"/>
              <a:t>Sviluppare capacità di </a:t>
            </a:r>
            <a:r>
              <a:rPr lang="it-IT" dirty="0" smtClean="0">
                <a:solidFill>
                  <a:srgbClr val="C00000"/>
                </a:solidFill>
              </a:rPr>
              <a:t>confronto professionale </a:t>
            </a:r>
            <a:r>
              <a:rPr lang="it-IT" dirty="0" smtClean="0"/>
              <a:t>(gruppi di miglioramento, audit, ecc.)</a:t>
            </a:r>
          </a:p>
          <a:p>
            <a:pPr lvl="1" algn="just" eaLnBrk="1" hangingPunct="1"/>
            <a:r>
              <a:rPr lang="it-IT" dirty="0" smtClean="0"/>
              <a:t>Favorire l’</a:t>
            </a:r>
            <a:r>
              <a:rPr lang="it-IT" dirty="0" smtClean="0">
                <a:solidFill>
                  <a:srgbClr val="C00000"/>
                </a:solidFill>
              </a:rPr>
              <a:t>accoglienza</a:t>
            </a:r>
            <a:r>
              <a:rPr lang="it-IT" dirty="0" smtClean="0"/>
              <a:t> come presa in carico e relazione sistemica tra operatori, utenti e rete non professionale </a:t>
            </a:r>
          </a:p>
        </p:txBody>
      </p:sp>
      <p:sp>
        <p:nvSpPr>
          <p:cNvPr id="2663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4ACAFA-9353-4026-8E0A-44E05DB1C52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Lo sviluppo del percorso formativo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Percorso formativo strutturato in 3 moduli + 1 Laboratorio: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Modulo sulle competenze relazionali per l’integrazione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t-IT" dirty="0" smtClean="0"/>
              <a:t>4 giornate – obiettivo: lo sviluppo delle competenze di </a:t>
            </a:r>
            <a:r>
              <a:rPr lang="it-IT" dirty="0" err="1" smtClean="0"/>
              <a:t>teamwork</a:t>
            </a:r>
            <a:r>
              <a:rPr lang="it-IT" dirty="0" smtClean="0"/>
              <a:t>, team leadership (</a:t>
            </a:r>
            <a:r>
              <a:rPr lang="it-IT" sz="1500" dirty="0" smtClean="0"/>
              <a:t>comunicazione, ascolto, negoziazione, comportamenti organizzativi, gestione conflitti</a:t>
            </a:r>
            <a:r>
              <a:rPr lang="it-IT" dirty="0" smtClean="0"/>
              <a:t>)</a:t>
            </a:r>
            <a:r>
              <a:rPr lang="it-IT" i="1" u="sng" dirty="0" smtClean="0"/>
              <a:t>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Laboratori interattivi (portale e-learning)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t-IT" dirty="0" smtClean="0"/>
              <a:t>Momenti di analisi (individuale e/o di gruppo) nelle singole Case per rilevare le interfacce, i nodi della complessità e criticità dal punto di vista dei professionisti.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Modulo sui processi di integrazione socio-sanitaria</a:t>
            </a:r>
          </a:p>
          <a:p>
            <a:pPr marL="886968" lvl="2">
              <a:buFont typeface="Wingdings 2"/>
              <a:buChar char=""/>
              <a:defRPr/>
            </a:pPr>
            <a:r>
              <a:rPr lang="it-IT" dirty="0" smtClean="0"/>
              <a:t>3 giornate – obiettivo: un inquadramento sui processi dell’integrazione sociosanitaria, sull’analisi e mappatura delle reti di prossimità</a:t>
            </a:r>
            <a:endParaRPr lang="it-IT" i="1" u="sng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Modulo sulle competenze organizzative e management</a:t>
            </a:r>
          </a:p>
          <a:p>
            <a:pPr marL="886968" lvl="2">
              <a:defRPr/>
            </a:pPr>
            <a:r>
              <a:rPr lang="it-IT" dirty="0" smtClean="0"/>
              <a:t>3 giornate: - Dall’analisi organizzativa alla costruzione dei percorsi integrati</a:t>
            </a:r>
          </a:p>
          <a:p>
            <a:pPr marL="886968" lvl="2">
              <a:defRPr/>
            </a:pPr>
            <a:r>
              <a:rPr lang="it-IT" dirty="0" smtClean="0"/>
              <a:t>Valutazione degli strumenti per l’analisi della domanda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Chiusura percorso – Presentazione Project work </a:t>
            </a:r>
            <a:endParaRPr lang="it-IT" dirty="0" smtClean="0"/>
          </a:p>
          <a:p>
            <a:pPr marL="1040130" lvl="2" indent="-237744">
              <a:defRPr/>
            </a:pPr>
            <a:endParaRPr lang="it-IT" dirty="0" smtClean="0"/>
          </a:p>
          <a:p>
            <a:pPr marL="486918" lvl="1">
              <a:buFont typeface="Wingdings 2"/>
              <a:buChar char=""/>
              <a:defRPr/>
            </a:pPr>
            <a:endParaRPr lang="it-IT" dirty="0" smtClean="0"/>
          </a:p>
          <a:p>
            <a:pPr marL="886968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</p:txBody>
      </p:sp>
      <p:sp>
        <p:nvSpPr>
          <p:cNvPr id="41989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0AE62-F3AE-4059-86E9-A22089F1B2F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DXTMPPPT02.em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7054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SDXTMPPPT03.em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488" y="2928938"/>
            <a:ext cx="571341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1428736"/>
            <a:ext cx="2143125" cy="19288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000" dirty="0" smtClean="0">
                <a:solidFill>
                  <a:srgbClr val="C00000"/>
                </a:solidFill>
              </a:rPr>
              <a:t>Le competenze nella Casa </a:t>
            </a:r>
            <a:br>
              <a:rPr lang="it-IT" sz="2000" dirty="0" smtClean="0">
                <a:solidFill>
                  <a:srgbClr val="C00000"/>
                </a:solidFill>
              </a:rPr>
            </a:br>
            <a:r>
              <a:rPr lang="it-IT" sz="2000" dirty="0" smtClean="0">
                <a:solidFill>
                  <a:srgbClr val="C00000"/>
                </a:solidFill>
              </a:rPr>
              <a:t>della Salute</a:t>
            </a:r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7" name="Immagine 6" descr="SDXTMPPPT04.em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9488" y="3714750"/>
            <a:ext cx="29749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DD23FF-2CBB-458C-B2CE-3F774287219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smtClean="0"/>
          </a:p>
        </p:txBody>
      </p:sp>
      <p:pic>
        <p:nvPicPr>
          <p:cNvPr id="12" name="Immagine 11" descr="SDXTMPPPT01.em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7088" y="106363"/>
            <a:ext cx="3143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t-IT" sz="2400" b="1" dirty="0" smtClean="0">
                <a:solidFill>
                  <a:srgbClr val="339933"/>
                </a:solidFill>
              </a:rPr>
              <a:t>DGR 291/10 - Casa della Salute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it-IT" dirty="0" smtClean="0"/>
          </a:p>
          <a:p>
            <a:pPr algn="just" eaLnBrk="1" hangingPunct="1">
              <a:lnSpc>
                <a:spcPct val="90000"/>
              </a:lnSpc>
            </a:pPr>
            <a:r>
              <a:rPr lang="it-IT" dirty="0" smtClean="0"/>
              <a:t>La scelta di realizzare la “Casa della Salute” nasce dalla volontà di far si che i cittadini possano avere una struttura territoriale di riferimento alla quale rivolgersi in ogni momento della giornata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dirty="0" smtClean="0"/>
              <a:t>Che rappresenti una certezza concreta di risposta competente e adeguata ai diversi bisogni di salute e di assistenza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it-IT" dirty="0" smtClean="0"/>
              <a:t>In grado di assicurare risposte adeguate e di qualità alla cronicità e a tutte le forme di fragilità sociale e sanitaria</a:t>
            </a:r>
          </a:p>
        </p:txBody>
      </p:sp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13D8E-88BC-40AE-A0B7-B87EBAD4CF0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/>
              <a:t>Casa della Salute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3200" dirty="0" smtClean="0"/>
              <a:t>Prospettiva</a:t>
            </a:r>
          </a:p>
          <a:p>
            <a:pPr lvl="1"/>
            <a:r>
              <a:rPr lang="it-IT" sz="2800" dirty="0" smtClean="0"/>
              <a:t>Costruzione partecipata della salute</a:t>
            </a:r>
          </a:p>
          <a:p>
            <a:pPr lvl="1"/>
            <a:r>
              <a:rPr lang="it-IT" sz="2800" dirty="0" smtClean="0"/>
              <a:t>Dalla </a:t>
            </a:r>
            <a:r>
              <a:rPr lang="it-IT" sz="2800" i="1" dirty="0" smtClean="0"/>
              <a:t>Casa della Sanità </a:t>
            </a:r>
            <a:r>
              <a:rPr lang="it-IT" sz="2800" dirty="0" smtClean="0"/>
              <a:t>alla </a:t>
            </a:r>
            <a:r>
              <a:rPr lang="it-IT" sz="2800" b="1" i="1" dirty="0" smtClean="0"/>
              <a:t>Casa della Salute</a:t>
            </a:r>
          </a:p>
          <a:p>
            <a:pPr lvl="1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550FE-35C7-4AED-B310-09D566005409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5"/>
          <p:cNvSpPr>
            <a:spLocks noGrp="1"/>
          </p:cNvSpPr>
          <p:nvPr>
            <p:ph type="title"/>
          </p:nvPr>
        </p:nvSpPr>
        <p:spPr>
          <a:xfrm>
            <a:off x="3000364" y="5286388"/>
            <a:ext cx="5867400" cy="12192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GRAZIE PER L’ATTENZIONE</a:t>
            </a:r>
          </a:p>
        </p:txBody>
      </p:sp>
      <p:sp>
        <p:nvSpPr>
          <p:cNvPr id="50179" name="Segnaposto tes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61D9D-1992-4414-9E48-FAE1AE299B54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14338" name="AutoShape 2" descr="solving : Estratto vettore di puzzle  soluzione di sfondo Illustr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http://nofrill.com/old/site/IT/data/T12/02/03/image1.jpeg"/>
          <p:cNvSpPr>
            <a:spLocks noChangeAspect="1" noChangeArrowheads="1"/>
          </p:cNvSpPr>
          <p:nvPr/>
        </p:nvSpPr>
        <p:spPr bwMode="auto">
          <a:xfrm>
            <a:off x="155575" y="-1790700"/>
            <a:ext cx="59817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&quot;E tu come la pensi?&quot;: al via un questionario di gradimento per gli utenti delle Case della Salute di Langhirano, Collecchio e Traversetol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 bwMode="auto">
          <a:xfrm>
            <a:off x="3071802" y="857232"/>
            <a:ext cx="2772000" cy="2016000"/>
          </a:xfrm>
          <a:prstGeom prst="rect">
            <a:avLst/>
          </a:prstGeom>
          <a:noFill/>
        </p:spPr>
      </p:pic>
      <p:pic>
        <p:nvPicPr>
          <p:cNvPr id="2052" name="Picture 4" descr="La Casa della Salute a Parma cen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2688000" cy="2016000"/>
          </a:xfrm>
          <a:prstGeom prst="rect">
            <a:avLst/>
          </a:prstGeom>
          <a:noFill/>
        </p:spPr>
      </p:pic>
      <p:pic>
        <p:nvPicPr>
          <p:cNvPr id="2054" name="Picture 6" descr="http://storage.aicod.it/portale/ausl2013/view/1000/Casa_della_Salute_di_Busseto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57232"/>
            <a:ext cx="2688000" cy="2016000"/>
          </a:xfrm>
          <a:prstGeom prst="rect">
            <a:avLst/>
          </a:prstGeom>
          <a:noFill/>
        </p:spPr>
      </p:pic>
      <p:pic>
        <p:nvPicPr>
          <p:cNvPr id="2056" name="Picture 8" descr="http://storage.aicod.it/portale/ausl2013/view/1000/Casa_della_Salute_di_Berce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71810"/>
            <a:ext cx="3022490" cy="2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37A4A-2482-4F75-9428-629F478128C3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339966"/>
                </a:solidFill>
              </a:rPr>
              <a:t>La Casa della Salute</a:t>
            </a:r>
            <a:r>
              <a:rPr lang="it-IT" b="1" u="sng" dirty="0" smtClean="0">
                <a:solidFill>
                  <a:srgbClr val="339966"/>
                </a:solidFill>
              </a:rPr>
              <a:t>  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71625"/>
            <a:ext cx="8001000" cy="4246563"/>
          </a:xfrm>
        </p:spPr>
        <p:txBody>
          <a:bodyPr/>
          <a:lstStyle/>
          <a:p>
            <a:pPr algn="just" eaLnBrk="1" hangingPunct="1"/>
            <a:r>
              <a:rPr lang="it-IT" sz="2800" smtClean="0"/>
              <a:t>E’ un presidio del Distretto, la cui gestione complessiva è affidata al Dipartimento di Cure Primarie, che coordina le attività erogate e cura le interfacce con gli altri Dipartimenti</a:t>
            </a:r>
          </a:p>
          <a:p>
            <a:pPr algn="just" eaLnBrk="1" hangingPunct="1"/>
            <a:r>
              <a:rPr lang="it-IT" sz="2800" smtClean="0"/>
              <a:t>È la sede di accesso e di erogazione  dei servizi sanitari, sociosanitari e socioassistenziali, rivolti alla popolazione dell’ambito territoriale di riferimento del Nucleo di Cure Primarie</a:t>
            </a:r>
          </a:p>
          <a:p>
            <a:pPr algn="just" eaLnBrk="1" hangingPunct="1"/>
            <a:endParaRPr lang="it-IT" sz="2800" smtClean="0"/>
          </a:p>
          <a:p>
            <a:pPr algn="just" eaLnBrk="1" hangingPunct="1"/>
            <a:endParaRPr lang="it-IT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5C67-A575-4028-B6E7-C6BF674BD82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62992" cy="6858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339933"/>
                </a:solidFill>
              </a:rPr>
              <a:t>Casa della Salute: </a:t>
            </a:r>
            <a:r>
              <a:rPr lang="it-IT" sz="2000" b="1" dirty="0" smtClean="0">
                <a:solidFill>
                  <a:srgbClr val="339933"/>
                </a:solidFill>
              </a:rPr>
              <a:t>aspetti principali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001000" cy="4648200"/>
          </a:xfrm>
        </p:spPr>
        <p:txBody>
          <a:bodyPr/>
          <a:lstStyle/>
          <a:p>
            <a:pPr algn="just" eaLnBrk="1" hangingPunct="1"/>
            <a:r>
              <a:rPr lang="it-IT" sz="2800" dirty="0" smtClean="0"/>
              <a:t>Accoglienza e orientamento </a:t>
            </a:r>
          </a:p>
          <a:p>
            <a:pPr algn="just" eaLnBrk="1" hangingPunct="1"/>
            <a:r>
              <a:rPr lang="it-IT" sz="2800" dirty="0" smtClean="0"/>
              <a:t>Gestione problemi ambulatoriali urgenti</a:t>
            </a:r>
          </a:p>
          <a:p>
            <a:pPr algn="just" eaLnBrk="1" hangingPunct="1"/>
            <a:r>
              <a:rPr lang="en-GB" sz="2800" dirty="0" err="1" smtClean="0"/>
              <a:t>Completamento</a:t>
            </a:r>
            <a:r>
              <a:rPr lang="en-GB" sz="2800" dirty="0" smtClean="0"/>
              <a:t> </a:t>
            </a:r>
            <a:r>
              <a:rPr lang="en-GB" sz="2800" dirty="0" err="1" smtClean="0"/>
              <a:t>percorsi</a:t>
            </a:r>
            <a:r>
              <a:rPr lang="en-GB" sz="2800" dirty="0" smtClean="0"/>
              <a:t> </a:t>
            </a:r>
            <a:r>
              <a:rPr lang="en-GB" sz="2800" dirty="0" err="1" smtClean="0"/>
              <a:t>diagnostici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non </a:t>
            </a:r>
            <a:r>
              <a:rPr lang="en-GB" sz="2800" dirty="0" err="1" smtClean="0"/>
              <a:t>necessitano</a:t>
            </a:r>
            <a:r>
              <a:rPr lang="en-GB" sz="2800" dirty="0" smtClean="0"/>
              <a:t> </a:t>
            </a:r>
            <a:r>
              <a:rPr lang="en-GB" sz="2800" dirty="0" err="1" smtClean="0"/>
              <a:t>di</a:t>
            </a:r>
            <a:r>
              <a:rPr lang="en-GB" sz="2800" dirty="0" smtClean="0"/>
              <a:t> </a:t>
            </a:r>
            <a:r>
              <a:rPr lang="en-GB" sz="2800" dirty="0" err="1" smtClean="0"/>
              <a:t>ricorso</a:t>
            </a:r>
            <a:r>
              <a:rPr lang="en-GB" sz="2800" dirty="0" smtClean="0"/>
              <a:t>   </a:t>
            </a:r>
            <a:r>
              <a:rPr lang="en-GB" sz="2800" dirty="0" err="1" smtClean="0"/>
              <a:t>all’ospedale</a:t>
            </a:r>
            <a:endParaRPr lang="en-GB" sz="2800" dirty="0" smtClean="0"/>
          </a:p>
          <a:p>
            <a:pPr algn="just" eaLnBrk="1" hangingPunct="1"/>
            <a:r>
              <a:rPr lang="it-IT" sz="2800" dirty="0" smtClean="0"/>
              <a:t>Gestione </a:t>
            </a:r>
            <a:r>
              <a:rPr lang="en-GB" sz="2800" dirty="0" err="1" smtClean="0"/>
              <a:t>delle</a:t>
            </a:r>
            <a:r>
              <a:rPr lang="en-GB" sz="2800" dirty="0" smtClean="0"/>
              <a:t> </a:t>
            </a:r>
            <a:r>
              <a:rPr lang="en-GB" sz="2800" dirty="0" err="1" smtClean="0"/>
              <a:t>patologie</a:t>
            </a:r>
            <a:r>
              <a:rPr lang="en-GB" sz="2800" dirty="0" smtClean="0"/>
              <a:t> </a:t>
            </a:r>
            <a:r>
              <a:rPr lang="en-GB" sz="2800" dirty="0" err="1" smtClean="0"/>
              <a:t>croniche</a:t>
            </a:r>
            <a:r>
              <a:rPr lang="en-GB" sz="2800" dirty="0" smtClean="0"/>
              <a:t> </a:t>
            </a:r>
          </a:p>
          <a:p>
            <a:pPr lvl="1" algn="just" eaLnBrk="1" hangingPunct="1"/>
            <a:r>
              <a:rPr lang="en-GB" sz="2300" dirty="0" smtClean="0"/>
              <a:t>(</a:t>
            </a:r>
            <a:r>
              <a:rPr lang="en-GB" sz="2300" dirty="0" err="1" smtClean="0"/>
              <a:t>integrazione</a:t>
            </a:r>
            <a:r>
              <a:rPr lang="en-GB" sz="2300" dirty="0" smtClean="0"/>
              <a:t> </a:t>
            </a:r>
            <a:r>
              <a:rPr lang="en-GB" sz="2300" dirty="0" err="1" smtClean="0"/>
              <a:t>dell’assistenza</a:t>
            </a:r>
            <a:r>
              <a:rPr lang="en-GB" sz="2300" dirty="0" smtClean="0"/>
              <a:t>)</a:t>
            </a:r>
          </a:p>
          <a:p>
            <a:pPr algn="just" eaLnBrk="1" hangingPunct="1"/>
            <a:r>
              <a:rPr lang="en-GB" sz="2800" dirty="0" err="1" smtClean="0"/>
              <a:t>Medicina</a:t>
            </a:r>
            <a:r>
              <a:rPr lang="en-GB" sz="2800" dirty="0" smtClean="0"/>
              <a:t> </a:t>
            </a:r>
            <a:r>
              <a:rPr lang="en-GB" sz="2800" dirty="0" err="1" smtClean="0"/>
              <a:t>di</a:t>
            </a:r>
            <a:r>
              <a:rPr lang="en-GB" sz="2800" dirty="0" smtClean="0"/>
              <a:t> </a:t>
            </a:r>
            <a:r>
              <a:rPr lang="en-GB" sz="2800" dirty="0" err="1" smtClean="0"/>
              <a:t>iniziativa</a:t>
            </a:r>
            <a:endParaRPr lang="en-GB" sz="2800" dirty="0" smtClean="0"/>
          </a:p>
          <a:p>
            <a:pPr algn="just" eaLnBrk="1" hangingPunct="1"/>
            <a:r>
              <a:rPr lang="en-GB" sz="2800" dirty="0" err="1" smtClean="0"/>
              <a:t>Collaborazione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professionisti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339933"/>
                </a:solidFill>
              </a:rPr>
              <a:t>Organizzazione funzionale di base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2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C161-C1F8-4B3F-82D3-7134519D409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00208"/>
            <a:ext cx="6048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6929454" y="1576394"/>
            <a:ext cx="1519237" cy="2781300"/>
          </a:xfrm>
          <a:prstGeom prst="rect">
            <a:avLst/>
          </a:prstGeom>
          <a:solidFill>
            <a:srgbClr val="84BBE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u="sng" dirty="0">
                <a:latin typeface="Calibri" pitchFamily="34" charset="0"/>
              </a:rPr>
              <a:t>Area Clinica:</a:t>
            </a:r>
          </a:p>
          <a:p>
            <a:r>
              <a:rPr lang="it-IT" sz="1600" dirty="0">
                <a:latin typeface="Calibri" pitchFamily="34" charset="0"/>
              </a:rPr>
              <a:t>Ambulatori</a:t>
            </a:r>
          </a:p>
          <a:p>
            <a:r>
              <a:rPr lang="it-IT" sz="1600" dirty="0" err="1">
                <a:latin typeface="Calibri" pitchFamily="34" charset="0"/>
              </a:rPr>
              <a:t>Day</a:t>
            </a:r>
            <a:r>
              <a:rPr lang="it-IT" sz="1600" dirty="0">
                <a:latin typeface="Calibri" pitchFamily="34" charset="0"/>
              </a:rPr>
              <a:t> Service</a:t>
            </a:r>
          </a:p>
          <a:p>
            <a:r>
              <a:rPr lang="it-IT" sz="1600" dirty="0">
                <a:latin typeface="Calibri" pitchFamily="34" charset="0"/>
              </a:rPr>
              <a:t>Punto Prelievi</a:t>
            </a:r>
          </a:p>
          <a:p>
            <a:r>
              <a:rPr lang="it-IT" sz="1600" dirty="0">
                <a:latin typeface="Calibri" pitchFamily="34" charset="0"/>
              </a:rPr>
              <a:t>MFR</a:t>
            </a:r>
          </a:p>
          <a:p>
            <a:r>
              <a:rPr lang="it-IT" sz="1600" dirty="0">
                <a:latin typeface="Calibri" pitchFamily="34" charset="0"/>
              </a:rPr>
              <a:t>ADI</a:t>
            </a:r>
          </a:p>
          <a:p>
            <a:r>
              <a:rPr lang="it-IT" sz="1600" dirty="0">
                <a:latin typeface="Calibri" pitchFamily="34" charset="0"/>
              </a:rPr>
              <a:t>Consultorio</a:t>
            </a:r>
          </a:p>
          <a:p>
            <a:r>
              <a:rPr lang="it-IT" sz="1600" dirty="0" err="1">
                <a:latin typeface="Calibri" pitchFamily="34" charset="0"/>
              </a:rPr>
              <a:t>Prot</a:t>
            </a:r>
            <a:r>
              <a:rPr lang="it-IT" sz="1600" dirty="0">
                <a:latin typeface="Calibri" pitchFamily="34" charset="0"/>
              </a:rPr>
              <a:t>./Int.</a:t>
            </a:r>
          </a:p>
          <a:p>
            <a:r>
              <a:rPr lang="it-IT" sz="1600" dirty="0">
                <a:latin typeface="Calibri" pitchFamily="34" charset="0"/>
              </a:rPr>
              <a:t>Salute Mentale</a:t>
            </a:r>
          </a:p>
          <a:p>
            <a:r>
              <a:rPr lang="it-IT" sz="1600" dirty="0">
                <a:latin typeface="Calibri" pitchFamily="34" charset="0"/>
              </a:rPr>
              <a:t>SERT</a:t>
            </a:r>
          </a:p>
          <a:p>
            <a:r>
              <a:rPr lang="it-IT" sz="1600" dirty="0">
                <a:latin typeface="Calibri" pitchFamily="34" charset="0"/>
              </a:rPr>
              <a:t>Medicina Legale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4965734" y="5715016"/>
            <a:ext cx="3892546" cy="55399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i="1" u="sng" dirty="0">
                <a:latin typeface="Calibri" pitchFamily="34" charset="0"/>
              </a:rPr>
              <a:t>Area Pubblica</a:t>
            </a:r>
            <a:r>
              <a:rPr lang="it-IT" sz="1600" dirty="0">
                <a:latin typeface="Calibri" pitchFamily="34" charset="0"/>
              </a:rPr>
              <a:t/>
            </a:r>
            <a:br>
              <a:rPr lang="it-IT" sz="1600" dirty="0">
                <a:latin typeface="Calibri" pitchFamily="34" charset="0"/>
              </a:rPr>
            </a:br>
            <a:r>
              <a:rPr lang="it-IT" sz="1400" dirty="0">
                <a:latin typeface="Calibri" pitchFamily="34" charset="0"/>
              </a:rPr>
              <a:t>Ingresso – Area Attesa – Informazioni/CUP - Ristoro 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811195" y="2147888"/>
            <a:ext cx="1331913" cy="1846659"/>
          </a:xfrm>
          <a:prstGeom prst="rect">
            <a:avLst/>
          </a:prstGeom>
          <a:solidFill>
            <a:srgbClr val="F8B5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u="sng" dirty="0">
                <a:latin typeface="Calibri" pitchFamily="34" charset="0"/>
              </a:rPr>
              <a:t>Area Staff</a:t>
            </a:r>
          </a:p>
          <a:p>
            <a:r>
              <a:rPr lang="it-IT" sz="1400" dirty="0">
                <a:latin typeface="Calibri" pitchFamily="34" charset="0"/>
              </a:rPr>
              <a:t>Direzionale</a:t>
            </a:r>
          </a:p>
          <a:p>
            <a:r>
              <a:rPr lang="it-IT" sz="1400" dirty="0">
                <a:latin typeface="Calibri" pitchFamily="34" charset="0"/>
              </a:rPr>
              <a:t>Area Amm.</a:t>
            </a:r>
          </a:p>
          <a:p>
            <a:r>
              <a:rPr lang="it-IT" sz="1400" dirty="0">
                <a:latin typeface="Calibri" pitchFamily="34" charset="0"/>
              </a:rPr>
              <a:t>Relax</a:t>
            </a:r>
          </a:p>
          <a:p>
            <a:r>
              <a:rPr lang="it-IT" sz="1400" dirty="0">
                <a:latin typeface="Calibri" pitchFamily="34" charset="0"/>
              </a:rPr>
              <a:t>Spogliatoio</a:t>
            </a:r>
          </a:p>
          <a:p>
            <a:r>
              <a:rPr lang="it-IT" sz="1400" dirty="0">
                <a:latin typeface="Calibri" pitchFamily="34" charset="0"/>
              </a:rPr>
              <a:t>Aule</a:t>
            </a:r>
          </a:p>
          <a:p>
            <a:r>
              <a:rPr lang="it-IT" sz="1400" dirty="0">
                <a:latin typeface="Calibri" pitchFamily="34" charset="0"/>
              </a:rPr>
              <a:t>Sale Riunioni</a:t>
            </a:r>
          </a:p>
          <a:p>
            <a:r>
              <a:rPr lang="it-IT" sz="1400" dirty="0">
                <a:latin typeface="Calibri" pitchFamily="34" charset="0"/>
              </a:rPr>
              <a:t>Volontariato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7FDD5-ABAB-413F-B3E3-C0BCCD6FF1D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339933"/>
                </a:solidFill>
              </a:rPr>
              <a:t>Casa della Salute: Piccola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mtClean="0"/>
          </a:p>
        </p:txBody>
      </p:sp>
      <p:graphicFrame>
        <p:nvGraphicFramePr>
          <p:cNvPr id="143404" name="Group 44"/>
          <p:cNvGraphicFramePr>
            <a:graphicFrameLocks noGrp="1"/>
          </p:cNvGraphicFramePr>
          <p:nvPr/>
        </p:nvGraphicFramePr>
        <p:xfrm>
          <a:off x="611188" y="1412875"/>
          <a:ext cx="7921625" cy="4624388"/>
        </p:xfrm>
        <a:graphic>
          <a:graphicData uri="http://schemas.openxmlformats.org/drawingml/2006/table">
            <a:tbl>
              <a:tblPr/>
              <a:tblGrid>
                <a:gridCol w="1873250"/>
                <a:gridCol w="1295400"/>
                <a:gridCol w="1584325"/>
                <a:gridCol w="1584325"/>
                <a:gridCol w="1584325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Assistenza Primaria - NCP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Sanitari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Socio Sanitari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Prevenzione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Sociali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60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Ambulatori: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Infermieristico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 H12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Oss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./Terapie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Specialistico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Punto Prelievi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Assistente Sociale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Uffici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0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MMG Gruppo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Ostetrico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Guardia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0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0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18E33-ABE2-4E8C-A34D-0670171E29C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339933"/>
                </a:solidFill>
              </a:rPr>
              <a:t>Casa della Salute: Media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mtClean="0"/>
          </a:p>
        </p:txBody>
      </p:sp>
      <p:graphicFrame>
        <p:nvGraphicFramePr>
          <p:cNvPr id="144416" name="Group 32"/>
          <p:cNvGraphicFramePr>
            <a:graphicFrameLocks noGrp="1"/>
          </p:cNvGraphicFramePr>
          <p:nvPr/>
        </p:nvGraphicFramePr>
        <p:xfrm>
          <a:off x="611188" y="1412875"/>
          <a:ext cx="7921625" cy="4624388"/>
        </p:xfrm>
        <a:graphic>
          <a:graphicData uri="http://schemas.openxmlformats.org/drawingml/2006/table">
            <a:tbl>
              <a:tblPr/>
              <a:tblGrid>
                <a:gridCol w="1584325"/>
                <a:gridCol w="1800225"/>
                <a:gridCol w="1512887"/>
                <a:gridCol w="1655763"/>
                <a:gridCol w="1368425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Assistenza Primaria - NCP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Sanitari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Socio Sanitari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Prevenzione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Sociali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60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Ambulatori: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Infermieristico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 H12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Oss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./Terapie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Specialistico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MMG Gruppo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Ostetrico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Guardia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Punto Prelievi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Poliambulatorio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Ambulatorio ECO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Coord. Assist. Domiciliare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Vaccinazioni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Certificazioni Monocratiche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Assistente Sociale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Uffici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RSA – 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CDD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UVM Anziani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UVM Disabili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431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Diagnostica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Palestra Poli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Pediatria Comunità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Screening: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PAP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Mammografico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Colon-Retto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EA547-96C1-4FE9-84F7-74FF67EF0EC6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339933"/>
                </a:solidFill>
              </a:rPr>
              <a:t>Casa della Salute: Grande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mtClean="0"/>
          </a:p>
        </p:txBody>
      </p:sp>
      <p:graphicFrame>
        <p:nvGraphicFramePr>
          <p:cNvPr id="145412" name="Group 4"/>
          <p:cNvGraphicFramePr>
            <a:graphicFrameLocks noGrp="1"/>
          </p:cNvGraphicFramePr>
          <p:nvPr/>
        </p:nvGraphicFramePr>
        <p:xfrm>
          <a:off x="539750" y="1052513"/>
          <a:ext cx="7993063" cy="5057014"/>
        </p:xfrm>
        <a:graphic>
          <a:graphicData uri="http://schemas.openxmlformats.org/drawingml/2006/table">
            <a:tbl>
              <a:tblPr/>
              <a:tblGrid>
                <a:gridCol w="1598613"/>
                <a:gridCol w="1712912"/>
                <a:gridCol w="1484313"/>
                <a:gridCol w="1684337"/>
                <a:gridCol w="1512888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Assistenza Primaria - NCP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Sanitari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Socio Sanitari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Prevenzione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Servizi Sociali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17319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Ambulatori: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Infermieristico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 H12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Oss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./Terapie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Specialistico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MMG Gruppo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Ostetrico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Guardia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Emergenza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Punto Prelievi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Poliambulatorio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ECO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Diagnostica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Palestra Poli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Ped.Comunità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Coord. Assist. Domiciliare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UVM Anziani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UVM Disabili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Vaccinazioni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Certificazioni Monocratiche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Screening: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PAP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Mammografico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Colon-Retto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Assistente Sociale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Uffici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RSA – 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58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Commissione Invalidità Civile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Personalizzato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92D050"/>
      </a:accent1>
      <a:accent2>
        <a:srgbClr val="72A376"/>
      </a:accent2>
      <a:accent3>
        <a:srgbClr val="76A676"/>
      </a:accent3>
      <a:accent4>
        <a:srgbClr val="B0CCB0"/>
      </a:accent4>
      <a:accent5>
        <a:srgbClr val="00B050"/>
      </a:accent5>
      <a:accent6>
        <a:srgbClr val="AAC7AC"/>
      </a:accent6>
      <a:hlink>
        <a:srgbClr val="72A376"/>
      </a:hlink>
      <a:folHlink>
        <a:srgbClr val="76A676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1447</TotalTime>
  <Words>1388</Words>
  <Application>Microsoft Office PowerPoint</Application>
  <PresentationFormat>Presentazione su schermo (4:3)</PresentationFormat>
  <Paragraphs>314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Città</vt:lpstr>
      <vt:lpstr>Personalizza struttura</vt:lpstr>
      <vt:lpstr>Il Servizio Sociale Territoriale nel cambiamento Bologna, 2 - dicembre 2014</vt:lpstr>
      <vt:lpstr>Agenda</vt:lpstr>
      <vt:lpstr>DGR 291/10 - Casa della Salute</vt:lpstr>
      <vt:lpstr>La Casa della Salute   </vt:lpstr>
      <vt:lpstr>Casa della Salute: aspetti principali</vt:lpstr>
      <vt:lpstr>Organizzazione funzionale di base</vt:lpstr>
      <vt:lpstr>Casa della Salute: Piccola</vt:lpstr>
      <vt:lpstr>Casa della Salute: Media</vt:lpstr>
      <vt:lpstr>Casa della Salute: Grande</vt:lpstr>
      <vt:lpstr>Case della Salute: programmazione </vt:lpstr>
      <vt:lpstr>I Nuclei di Cure Primarie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Le relazioni organizzative</vt:lpstr>
      <vt:lpstr>Casa della Salute</vt:lpstr>
      <vt:lpstr>Casa della Salute</vt:lpstr>
      <vt:lpstr>Quale percorso?</vt:lpstr>
      <vt:lpstr>Quale percorso?</vt:lpstr>
      <vt:lpstr>Obiettivi specifici</vt:lpstr>
      <vt:lpstr>Lo sviluppo del percorso formativo</vt:lpstr>
      <vt:lpstr>Le competenze nella Casa  della Salute</vt:lpstr>
      <vt:lpstr>Casa della Salute</vt:lpstr>
      <vt:lpstr> GRAZIE PER L’ATTENZIONE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RICETTA DEMATERIALIZZATA</dc:title>
  <dc:creator>.</dc:creator>
  <cp:lastModifiedBy>.</cp:lastModifiedBy>
  <cp:revision>136</cp:revision>
  <dcterms:created xsi:type="dcterms:W3CDTF">2014-10-08T09:25:20Z</dcterms:created>
  <dcterms:modified xsi:type="dcterms:W3CDTF">2014-11-18T14:39:10Z</dcterms:modified>
</cp:coreProperties>
</file>