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73" r:id="rId2"/>
    <p:sldId id="286" r:id="rId3"/>
    <p:sldId id="284" r:id="rId4"/>
    <p:sldId id="285" r:id="rId5"/>
    <p:sldId id="287" r:id="rId6"/>
    <p:sldId id="290" r:id="rId7"/>
    <p:sldId id="288" r:id="rId8"/>
    <p:sldId id="291" r:id="rId9"/>
    <p:sldId id="289" r:id="rId10"/>
    <p:sldId id="292" r:id="rId11"/>
    <p:sldId id="294" r:id="rId12"/>
    <p:sldId id="296" r:id="rId13"/>
    <p:sldId id="298" r:id="rId14"/>
    <p:sldId id="300" r:id="rId15"/>
    <p:sldId id="302" r:id="rId16"/>
    <p:sldId id="304" r:id="rId17"/>
    <p:sldId id="306" r:id="rId18"/>
    <p:sldId id="307" r:id="rId19"/>
    <p:sldId id="312" r:id="rId20"/>
    <p:sldId id="308" r:id="rId21"/>
    <p:sldId id="309" r:id="rId22"/>
    <p:sldId id="310" r:id="rId23"/>
    <p:sldId id="313" r:id="rId24"/>
    <p:sldId id="315" r:id="rId25"/>
    <p:sldId id="311" r:id="rId26"/>
    <p:sldId id="314" r:id="rId2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C6374F3E-AB78-4CF8-8EB0-8933E9C04EC9}">
          <p14:sldIdLst>
            <p14:sldId id="273"/>
            <p14:sldId id="286"/>
            <p14:sldId id="284"/>
            <p14:sldId id="285"/>
            <p14:sldId id="287"/>
            <p14:sldId id="290"/>
          </p14:sldIdLst>
        </p14:section>
        <p14:section name="Sezione senza titolo" id="{57E73073-45C4-49A3-BC74-45D18FBC8A95}">
          <p14:sldIdLst>
            <p14:sldId id="288"/>
            <p14:sldId id="291"/>
            <p14:sldId id="289"/>
            <p14:sldId id="292"/>
            <p14:sldId id="294"/>
            <p14:sldId id="296"/>
            <p14:sldId id="298"/>
            <p14:sldId id="300"/>
            <p14:sldId id="302"/>
            <p14:sldId id="304"/>
            <p14:sldId id="306"/>
            <p14:sldId id="307"/>
            <p14:sldId id="312"/>
            <p14:sldId id="308"/>
            <p14:sldId id="309"/>
            <p14:sldId id="310"/>
            <p14:sldId id="313"/>
            <p14:sldId id="315"/>
            <p14:sldId id="311"/>
            <p14:sldId id="3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1" d="100"/>
          <a:sy n="71"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41A3E4-0AA1-48EF-BDDA-845CF33DD150}" type="datetimeFigureOut">
              <a:rPr lang="it-IT" smtClean="0"/>
              <a:t>13/06/2018</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9B63D-CBF9-4108-BD6A-964AC09917D3}" type="slidenum">
              <a:rPr lang="it-IT" smtClean="0"/>
              <a:t>‹N›</a:t>
            </a:fld>
            <a:endParaRPr lang="it-IT"/>
          </a:p>
        </p:txBody>
      </p:sp>
    </p:spTree>
    <p:extLst>
      <p:ext uri="{BB962C8B-B14F-4D97-AF65-F5344CB8AC3E}">
        <p14:creationId xmlns:p14="http://schemas.microsoft.com/office/powerpoint/2010/main" val="56222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4">
            <a:extLst>
              <a:ext uri="{FF2B5EF4-FFF2-40B4-BE49-F238E27FC236}">
                <a16:creationId xmlns:a16="http://schemas.microsoft.com/office/drawing/2014/main" xmlns="" id="{B45ECB44-6A60-44B6-A37E-1523A2B7342D}"/>
              </a:ext>
            </a:extLst>
          </p:cNvPr>
          <p:cNvSpPr>
            <a:spLocks noGrp="1" noChangeArrowheads="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6147" name="Rectangle 8">
            <a:extLst>
              <a:ext uri="{FF2B5EF4-FFF2-40B4-BE49-F238E27FC236}">
                <a16:creationId xmlns:a16="http://schemas.microsoft.com/office/drawing/2014/main" xmlns="" id="{13F52E1B-4B37-46BF-BCC7-2C386FBE8B15}"/>
              </a:ext>
            </a:extLst>
          </p:cNvPr>
          <p:cNvSpPr>
            <a:spLocks noGrp="1" noChangeArrowheads="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6148" name="Rectangle 9">
            <a:extLst>
              <a:ext uri="{FF2B5EF4-FFF2-40B4-BE49-F238E27FC236}">
                <a16:creationId xmlns:a16="http://schemas.microsoft.com/office/drawing/2014/main" xmlns="" id="{8EB832FD-1C90-4848-8577-6945BBAC9FCB}"/>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36E3B57A-AB1E-4854-83CC-471DBA539DA0}"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6149" name="Rectangle 1">
            <a:extLst>
              <a:ext uri="{FF2B5EF4-FFF2-40B4-BE49-F238E27FC236}">
                <a16:creationId xmlns:a16="http://schemas.microsoft.com/office/drawing/2014/main" xmlns="" id="{4931C906-15A4-45F9-9D86-E98EC06202FA}"/>
              </a:ext>
            </a:extLst>
          </p:cNvPr>
          <p:cNvSpPr>
            <a:spLocks noGrp="1" noRot="1" noChangeAspect="1" noChangeArrowheads="1" noTextEdit="1"/>
          </p:cNvSpPr>
          <p:nvPr>
            <p:ph type="sldImg"/>
          </p:nvPr>
        </p:nvSpPr>
        <p:spPr>
          <a:xfrm>
            <a:off x="92075" y="746125"/>
            <a:ext cx="6613525" cy="37211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50" name="Rectangle 2">
            <a:extLst>
              <a:ext uri="{FF2B5EF4-FFF2-40B4-BE49-F238E27FC236}">
                <a16:creationId xmlns:a16="http://schemas.microsoft.com/office/drawing/2014/main" xmlns="" id="{B9BA8831-DDC4-42FE-9A4C-4B1AA63664CE}"/>
              </a:ext>
            </a:extLst>
          </p:cNvPr>
          <p:cNvSpPr>
            <a:spLocks noGrp="1" noChangeArrowheads="1"/>
          </p:cNvSpPr>
          <p:nvPr>
            <p:ph type="body" idx="1"/>
          </p:nvPr>
        </p:nvSpPr>
        <p:spPr>
          <a:xfrm>
            <a:off x="679450" y="4714875"/>
            <a:ext cx="5438775" cy="4467225"/>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135" tIns="46067" rIns="92135" bIns="46067" anchor="ctr"/>
          <a:lstStyle/>
          <a:p>
            <a:endParaRPr lang="it-IT" altLang="it-IT">
              <a:latin typeface="Times New Roman" panose="02020603050405020304" pitchFamily="18" charset="0"/>
            </a:endParaRPr>
          </a:p>
        </p:txBody>
      </p:sp>
    </p:spTree>
    <p:extLst>
      <p:ext uri="{BB962C8B-B14F-4D97-AF65-F5344CB8AC3E}">
        <p14:creationId xmlns:p14="http://schemas.microsoft.com/office/powerpoint/2010/main" val="356196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3</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64539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11</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783747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12</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986223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13</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20162594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14</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564978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15</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4217364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16</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09737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immagine diapositiva 1">
            <a:extLst>
              <a:ext uri="{FF2B5EF4-FFF2-40B4-BE49-F238E27FC236}">
                <a16:creationId xmlns:a16="http://schemas.microsoft.com/office/drawing/2014/main" xmlns="" id="{D231F869-0ADB-4D3E-8B65-B427C084A7F9}"/>
              </a:ext>
            </a:extLst>
          </p:cNvPr>
          <p:cNvSpPr>
            <a:spLocks noGrp="1" noRot="1" noChangeAspect="1" noChangeArrowheads="1" noTextEdit="1"/>
          </p:cNvSpPr>
          <p:nvPr>
            <p:ph type="sldImg"/>
          </p:nvPr>
        </p:nvSpPr>
        <p:spPr>
          <a:ln/>
        </p:spPr>
      </p:sp>
      <p:sp>
        <p:nvSpPr>
          <p:cNvPr id="8195" name="Segnaposto note 2">
            <a:extLst>
              <a:ext uri="{FF2B5EF4-FFF2-40B4-BE49-F238E27FC236}">
                <a16:creationId xmlns:a16="http://schemas.microsoft.com/office/drawing/2014/main" xmlns="" id="{A176EAF4-4193-43E5-9F88-0A7D14491111}"/>
              </a:ext>
            </a:extLst>
          </p:cNvPr>
          <p:cNvSpPr>
            <a:spLocks noGrp="1" noChangeArrowheads="1"/>
          </p:cNvSpPr>
          <p:nvPr>
            <p:ph type="body" idx="1"/>
          </p:nvPr>
        </p:nvSpPr>
        <p:spPr>
          <a:noFill/>
          <a:extLst>
            <a:ext uri="{91240B29-F687-4F45-9708-019B960494DF}">
              <a14:hiddenLine xmlns:a14="http://schemas.microsoft.com/office/drawing/2010/main" w="9525">
                <a:solidFill>
                  <a:srgbClr val="808080"/>
                </a:solidFill>
                <a:miter lim="800000"/>
                <a:headEnd/>
                <a:tailEnd/>
              </a14:hiddenLine>
            </a:ext>
          </a:extLst>
        </p:spPr>
        <p:txBody>
          <a:bodyPr/>
          <a:lstStyle/>
          <a:p>
            <a:endParaRPr lang="it-IT" altLang="it-IT">
              <a:latin typeface="Times New Roman" panose="02020603050405020304" pitchFamily="18" charset="0"/>
            </a:endParaRPr>
          </a:p>
        </p:txBody>
      </p:sp>
      <p:sp>
        <p:nvSpPr>
          <p:cNvPr id="8196" name="Segnaposto intestazione 3">
            <a:extLst>
              <a:ext uri="{FF2B5EF4-FFF2-40B4-BE49-F238E27FC236}">
                <a16:creationId xmlns:a16="http://schemas.microsoft.com/office/drawing/2014/main" xmlns="" id="{22E62373-D1A9-4244-B80A-58F5B60E608D}"/>
              </a:ext>
            </a:extLst>
          </p:cNvPr>
          <p:cNvSpPr>
            <a:spLocks noGrp="1"/>
          </p:cNvSpPr>
          <p:nvPr>
            <p:ph type="hd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Finanziamenti UE nella Cultura                       Aprile 2013</a:t>
            </a:r>
          </a:p>
        </p:txBody>
      </p:sp>
      <p:sp>
        <p:nvSpPr>
          <p:cNvPr id="8197" name="Segnaposto piè di pagina 4">
            <a:extLst>
              <a:ext uri="{FF2B5EF4-FFF2-40B4-BE49-F238E27FC236}">
                <a16:creationId xmlns:a16="http://schemas.microsoft.com/office/drawing/2014/main" xmlns="" id="{F47C6A37-D1EF-49F4-89E8-606F23FA0843}"/>
              </a:ext>
            </a:extLst>
          </p:cNvPr>
          <p:cNvSpPr>
            <a:spLocks noGrp="1"/>
          </p:cNvSpPr>
          <p:nvPr>
            <p:ph type="ftr"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l"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r>
              <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t>InEuropa Srl - Andrea Pignatti                     Riproduzione Riservata</a:t>
            </a:r>
          </a:p>
        </p:txBody>
      </p:sp>
      <p:sp>
        <p:nvSpPr>
          <p:cNvPr id="8198" name="Segnaposto numero diapositiva 5">
            <a:extLst>
              <a:ext uri="{FF2B5EF4-FFF2-40B4-BE49-F238E27FC236}">
                <a16:creationId xmlns:a16="http://schemas.microsoft.com/office/drawing/2014/main" xmlns="" id="{E0E564C9-F91D-47F0-B104-26B86208874D}"/>
              </a:ext>
            </a:extLst>
          </p:cNvPr>
          <p:cNvSpPr>
            <a:spLocks noGrp="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1pPr>
            <a:lvl2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2pPr>
            <a:lvl3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3pPr>
            <a:lvl4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4pPr>
            <a:lvl5pPr>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solidFill>
                  <a:schemeClr val="bg1"/>
                </a:solidFill>
                <a:latin typeface="Arial" panose="020B0604020202020204" pitchFamily="34" charset="0"/>
                <a:ea typeface="MS PGothic" panose="020B0600070205080204" pitchFamily="34" charset="-128"/>
              </a:defRPr>
            </a:lvl9pPr>
          </a:lstStyle>
          <a:p>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fld id="{978E39B6-2142-43BE-9CEE-CCCF9F5D0036}" type="slidenum">
              <a:rPr kumimoji="0" lang="it-IT" altLang="it-IT"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49263" rtl="0" eaLnBrk="1" fontAlgn="base" latinLnBrk="0" hangingPunct="1">
                <a:lnSpc>
                  <a:spcPct val="100000"/>
                </a:lnSpc>
                <a:spcBef>
                  <a:spcPct val="0"/>
                </a:spcBef>
                <a:spcAft>
                  <a:spcPct val="0"/>
                </a:spcAft>
                <a:buClrTx/>
                <a:buSzPct val="100000"/>
                <a:buFontTx/>
                <a:buNone/>
                <a:tabLst>
                  <a:tab pos="0" algn="l"/>
                  <a:tab pos="450850" algn="l"/>
                  <a:tab pos="903288" algn="l"/>
                  <a:tab pos="1355725" algn="l"/>
                  <a:tab pos="1808163" algn="l"/>
                  <a:tab pos="2260600" algn="l"/>
                  <a:tab pos="2713038" algn="l"/>
                  <a:tab pos="3167063" algn="l"/>
                  <a:tab pos="3619500" algn="l"/>
                  <a:tab pos="4071938" algn="l"/>
                  <a:tab pos="4524375" algn="l"/>
                  <a:tab pos="4976813" algn="l"/>
                  <a:tab pos="5429250" algn="l"/>
                  <a:tab pos="5881688" algn="l"/>
                  <a:tab pos="6335713" algn="l"/>
                  <a:tab pos="6788150" algn="l"/>
                  <a:tab pos="7240588" algn="l"/>
                  <a:tab pos="7693025" algn="l"/>
                  <a:tab pos="8145463" algn="l"/>
                  <a:tab pos="8597900" algn="l"/>
                  <a:tab pos="9051925" algn="l"/>
                </a:tabLst>
                <a:defRPr/>
              </a:pPr>
              <a:t>17</a:t>
            </a:fld>
            <a:endParaRPr kumimoji="0" lang="it-IT" altLang="it-IT"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590574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158523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637774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4967" y="273051"/>
            <a:ext cx="2741084" cy="585311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1" y="273051"/>
            <a:ext cx="8022167" cy="585311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10307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220629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1"/>
            <a:ext cx="103632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extLst>
      <p:ext uri="{BB962C8B-B14F-4D97-AF65-F5344CB8AC3E}">
        <p14:creationId xmlns:p14="http://schemas.microsoft.com/office/powerpoint/2010/main" val="3402487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09600" y="1604963"/>
            <a:ext cx="5380567"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93367" y="1604963"/>
            <a:ext cx="5382684"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390898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4127678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Tree>
    <p:extLst>
      <p:ext uri="{BB962C8B-B14F-4D97-AF65-F5344CB8AC3E}">
        <p14:creationId xmlns:p14="http://schemas.microsoft.com/office/powerpoint/2010/main" val="2094379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xmlns="" id="{ABD9795E-F6BB-493C-91A2-5A83CDEBDE78}"/>
              </a:ext>
            </a:extLst>
          </p:cNvPr>
          <p:cNvSpPr txBox="1">
            <a:spLocks noChangeArrowheads="1"/>
          </p:cNvSpPr>
          <p:nvPr userDrawn="1"/>
        </p:nvSpPr>
        <p:spPr bwMode="auto">
          <a:xfrm>
            <a:off x="431801" y="989014"/>
            <a:ext cx="1902884" cy="39052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MS PGothic" pitchFamily="34" charset="-128"/>
              </a:defRPr>
            </a:lvl1pPr>
            <a:lvl2pPr>
              <a:spcBef>
                <a:spcPts val="7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MS PGothic" pitchFamily="34" charset="-128"/>
              </a:defRPr>
            </a:lvl2pPr>
            <a:lvl3pPr>
              <a:spcBef>
                <a:spcPts val="6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MS PGothic" pitchFamily="34" charset="-128"/>
              </a:defRPr>
            </a:lvl3pPr>
            <a:lvl4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4pPr>
            <a:lvl5pPr>
              <a:spcBef>
                <a:spcPts val="500"/>
              </a:spcBef>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MS PGothic" pitchFamily="34" charset="-128"/>
              </a:defRPr>
            </a:lvl9pPr>
          </a:lstStyle>
          <a:p>
            <a:pPr algn="ctr" eaLnBrk="1" hangingPunct="1">
              <a:spcBef>
                <a:spcPct val="0"/>
              </a:spcBef>
              <a:spcAft>
                <a:spcPts val="1000"/>
              </a:spcAft>
              <a:buClrTx/>
              <a:buFontTx/>
              <a:buNone/>
              <a:defRPr/>
            </a:pPr>
            <a:r>
              <a:rPr lang="it-IT" altLang="it-IT" sz="900" b="1" dirty="0"/>
              <a:t>Progetto co-finanziato</a:t>
            </a:r>
            <a:br>
              <a:rPr lang="it-IT" altLang="it-IT" sz="900" b="1" dirty="0"/>
            </a:br>
            <a:r>
              <a:rPr lang="it-IT" altLang="it-IT" sz="900" b="1" dirty="0"/>
              <a:t>dall’Unione Europea</a:t>
            </a:r>
          </a:p>
        </p:txBody>
      </p:sp>
    </p:spTree>
    <p:extLst>
      <p:ext uri="{BB962C8B-B14F-4D97-AF65-F5344CB8AC3E}">
        <p14:creationId xmlns:p14="http://schemas.microsoft.com/office/powerpoint/2010/main" val="144268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1" y="273050"/>
            <a:ext cx="4011084"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85999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extLst>
      <p:ext uri="{BB962C8B-B14F-4D97-AF65-F5344CB8AC3E}">
        <p14:creationId xmlns:p14="http://schemas.microsoft.com/office/powerpoint/2010/main" val="292173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xmlns="" id="{7677F53C-CF96-48E5-99A3-43708684734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24418" y="260351"/>
            <a:ext cx="1331383" cy="7223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7" name="Picture 4">
            <a:extLst>
              <a:ext uri="{FF2B5EF4-FFF2-40B4-BE49-F238E27FC236}">
                <a16:creationId xmlns:a16="http://schemas.microsoft.com/office/drawing/2014/main" xmlns="" id="{BACB969E-B7BC-4728-A391-E40F97E11DDC}"/>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688918" y="222251"/>
            <a:ext cx="2493433" cy="7604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8" name="Rectangle 5">
            <a:extLst>
              <a:ext uri="{FF2B5EF4-FFF2-40B4-BE49-F238E27FC236}">
                <a16:creationId xmlns:a16="http://schemas.microsoft.com/office/drawing/2014/main" xmlns="" id="{E95AF1A2-A30C-4E59-9B33-B6B88DC52AD0}"/>
              </a:ext>
            </a:extLst>
          </p:cNvPr>
          <p:cNvSpPr>
            <a:spLocks noGrp="1" noChangeArrowheads="1"/>
          </p:cNvSpPr>
          <p:nvPr>
            <p:ph type="title"/>
          </p:nvPr>
        </p:nvSpPr>
        <p:spPr bwMode="auto">
          <a:xfrm>
            <a:off x="609600" y="273051"/>
            <a:ext cx="10966451"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it-IT"/>
              <a:t>Fate clic per modificare il formato del testo del titolo</a:t>
            </a:r>
          </a:p>
        </p:txBody>
      </p:sp>
      <p:sp>
        <p:nvSpPr>
          <p:cNvPr id="1029" name="Rectangle 6">
            <a:extLst>
              <a:ext uri="{FF2B5EF4-FFF2-40B4-BE49-F238E27FC236}">
                <a16:creationId xmlns:a16="http://schemas.microsoft.com/office/drawing/2014/main" xmlns="" id="{5C01C4B4-CA53-4027-A318-D5FD79DC429C}"/>
              </a:ext>
            </a:extLst>
          </p:cNvPr>
          <p:cNvSpPr>
            <a:spLocks noGrp="1" noChangeArrowheads="1"/>
          </p:cNvSpPr>
          <p:nvPr>
            <p:ph type="body" idx="1"/>
          </p:nvPr>
        </p:nvSpPr>
        <p:spPr bwMode="auto">
          <a:xfrm>
            <a:off x="609600" y="1604964"/>
            <a:ext cx="10966451" cy="4416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it-IT"/>
              <a:t>Fate clic per modificare il formato del testo della struttura</a:t>
            </a:r>
          </a:p>
          <a:p>
            <a:pPr lvl="1"/>
            <a:r>
              <a:rPr lang="en-GB" altLang="it-IT"/>
              <a:t>Secondo livello struttura</a:t>
            </a:r>
          </a:p>
          <a:p>
            <a:pPr lvl="2"/>
            <a:r>
              <a:rPr lang="en-GB" altLang="it-IT"/>
              <a:t>Terzo livello struttura</a:t>
            </a:r>
          </a:p>
          <a:p>
            <a:pPr lvl="3"/>
            <a:r>
              <a:rPr lang="en-GB" altLang="it-IT"/>
              <a:t>Quarto livello struttura</a:t>
            </a:r>
          </a:p>
          <a:p>
            <a:pPr lvl="4"/>
            <a:r>
              <a:rPr lang="en-GB" altLang="it-IT"/>
              <a:t>Quinto livello struttura</a:t>
            </a:r>
          </a:p>
          <a:p>
            <a:pPr lvl="4"/>
            <a:r>
              <a:rPr lang="en-GB" altLang="it-IT"/>
              <a:t>Sesto livello struttura</a:t>
            </a:r>
          </a:p>
          <a:p>
            <a:pPr lvl="4"/>
            <a:r>
              <a:rPr lang="en-GB" altLang="it-IT"/>
              <a:t>Settimo livello struttura</a:t>
            </a:r>
          </a:p>
          <a:p>
            <a:pPr lvl="4"/>
            <a:r>
              <a:rPr lang="en-GB" altLang="it-IT"/>
              <a:t>Ottavo livello struttura</a:t>
            </a:r>
          </a:p>
          <a:p>
            <a:pPr lvl="4"/>
            <a:r>
              <a:rPr lang="en-GB" altLang="it-IT"/>
              <a:t>Nono livello struttura</a:t>
            </a:r>
          </a:p>
        </p:txBody>
      </p:sp>
      <p:pic>
        <p:nvPicPr>
          <p:cNvPr id="1030" name="Immagine 1">
            <a:extLst>
              <a:ext uri="{FF2B5EF4-FFF2-40B4-BE49-F238E27FC236}">
                <a16:creationId xmlns:a16="http://schemas.microsoft.com/office/drawing/2014/main" xmlns="" id="{DBA30665-4093-4C5E-AE40-223A7B6042C0}"/>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925484" y="293688"/>
            <a:ext cx="126788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magine 6" descr="logo_ervet.jpg">
            <a:extLst>
              <a:ext uri="{FF2B5EF4-FFF2-40B4-BE49-F238E27FC236}">
                <a16:creationId xmlns:a16="http://schemas.microsoft.com/office/drawing/2014/main" xmlns="" id="{8441767A-050F-4F79-A47A-CB9DBF5D5977}"/>
              </a:ext>
            </a:extLst>
          </p:cNvPr>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624418" y="6380164"/>
            <a:ext cx="100753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Immagine 878" descr="marchio_RER.jpg">
            <a:extLst>
              <a:ext uri="{FF2B5EF4-FFF2-40B4-BE49-F238E27FC236}">
                <a16:creationId xmlns:a16="http://schemas.microsoft.com/office/drawing/2014/main" xmlns="" id="{38FEA1F2-BC71-463C-BD83-A59F591269E6}"/>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264651" y="6380163"/>
            <a:ext cx="2489200"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1257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Arial" charset="0"/>
          <a:ea typeface="MS PGothic" pitchFamily="32"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Arial" charset="0"/>
          <a:ea typeface="MS PGothic" pitchFamily="32" charset="-128"/>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a:extLst>
              <a:ext uri="{FF2B5EF4-FFF2-40B4-BE49-F238E27FC236}">
                <a16:creationId xmlns:a16="http://schemas.microsoft.com/office/drawing/2014/main" xmlns="" id="{060199AC-7DD3-4ED1-A860-B4A1FA65B8E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9413" y="2060576"/>
            <a:ext cx="8712200" cy="3368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3" name="Text Box 2">
            <a:extLst>
              <a:ext uri="{FF2B5EF4-FFF2-40B4-BE49-F238E27FC236}">
                <a16:creationId xmlns:a16="http://schemas.microsoft.com/office/drawing/2014/main" xmlns="" id="{B669BB6E-6E1A-4B31-9C3B-C4336A78E508}"/>
              </a:ext>
            </a:extLst>
          </p:cNvPr>
          <p:cNvSpPr txBox="1">
            <a:spLocks noChangeArrowheads="1"/>
          </p:cNvSpPr>
          <p:nvPr/>
        </p:nvSpPr>
        <p:spPr bwMode="auto">
          <a:xfrm>
            <a:off x="1992313" y="2828925"/>
            <a:ext cx="8532812" cy="16333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449263" fontAlgn="base">
              <a:spcBef>
                <a:spcPct val="0"/>
              </a:spcBef>
              <a:spcAft>
                <a:spcPct val="0"/>
              </a:spcAft>
              <a:buClrTx/>
            </a:pPr>
            <a:r>
              <a:rPr lang="it-IT" sz="2000" b="1" dirty="0">
                <a:solidFill>
                  <a:srgbClr val="FFC000"/>
                </a:solidFill>
              </a:rPr>
              <a:t>Equipe transculturali, mediazione, case manager, unità mobili: esperienze e riflessioni dal progetto FAMI </a:t>
            </a:r>
            <a:r>
              <a:rPr lang="it-IT" sz="2000" b="1" dirty="0" smtClean="0">
                <a:solidFill>
                  <a:srgbClr val="FFC000"/>
                </a:solidFill>
              </a:rPr>
              <a:t>CASPER</a:t>
            </a:r>
          </a:p>
          <a:p>
            <a:pPr algn="ctr" defTabSz="449263" fontAlgn="base">
              <a:spcBef>
                <a:spcPct val="0"/>
              </a:spcBef>
              <a:spcAft>
                <a:spcPct val="0"/>
              </a:spcAft>
              <a:buClrTx/>
            </a:pPr>
            <a:endParaRPr lang="it-IT" altLang="it-IT" sz="2000" b="1" i="1" dirty="0">
              <a:solidFill>
                <a:srgbClr val="FFC000"/>
              </a:solidFill>
              <a:latin typeface="Britannic Bold" panose="020B0903060703020204" pitchFamily="34" charset="0"/>
            </a:endParaRPr>
          </a:p>
          <a:p>
            <a:pPr algn="ctr" defTabSz="449263" fontAlgn="base">
              <a:spcBef>
                <a:spcPct val="0"/>
              </a:spcBef>
              <a:spcAft>
                <a:spcPct val="0"/>
              </a:spcAft>
              <a:buClrTx/>
            </a:pPr>
            <a:endParaRPr lang="it-IT" altLang="it-IT" sz="2000" b="1" i="1" dirty="0" smtClean="0">
              <a:solidFill>
                <a:srgbClr val="FFC000"/>
              </a:solidFill>
              <a:latin typeface="Britannic Bold" panose="020B0903060703020204" pitchFamily="34" charset="0"/>
            </a:endParaRPr>
          </a:p>
          <a:p>
            <a:pPr algn="ctr" defTabSz="449263" fontAlgn="base">
              <a:spcBef>
                <a:spcPct val="0"/>
              </a:spcBef>
              <a:spcAft>
                <a:spcPct val="0"/>
              </a:spcAft>
              <a:buClrTx/>
            </a:pPr>
            <a:r>
              <a:rPr lang="it-IT" altLang="it-IT" sz="2000" b="1" i="1" dirty="0" smtClean="0">
                <a:solidFill>
                  <a:srgbClr val="FFC000"/>
                </a:solidFill>
                <a:latin typeface="Britannic Bold" panose="020B0903060703020204" pitchFamily="34" charset="0"/>
              </a:rPr>
              <a:t>- Area Vasta EMILIA CENTRO - </a:t>
            </a:r>
            <a:endParaRPr lang="it-IT" altLang="it-IT" sz="2000" i="1" dirty="0">
              <a:solidFill>
                <a:srgbClr val="FFC000"/>
              </a:solidFill>
              <a:latin typeface="Britannic Bold" panose="020B0903060703020204" pitchFamily="34" charset="0"/>
            </a:endParaRPr>
          </a:p>
        </p:txBody>
      </p:sp>
      <p:sp>
        <p:nvSpPr>
          <p:cNvPr id="5124" name="Text Box 3">
            <a:extLst>
              <a:ext uri="{FF2B5EF4-FFF2-40B4-BE49-F238E27FC236}">
                <a16:creationId xmlns:a16="http://schemas.microsoft.com/office/drawing/2014/main" xmlns="" id="{277B61AD-5295-4355-B1CF-C470F80CAA45}"/>
              </a:ext>
            </a:extLst>
          </p:cNvPr>
          <p:cNvSpPr txBox="1">
            <a:spLocks noChangeArrowheads="1"/>
          </p:cNvSpPr>
          <p:nvPr/>
        </p:nvSpPr>
        <p:spPr bwMode="auto">
          <a:xfrm>
            <a:off x="2384893" y="468836"/>
            <a:ext cx="1427163" cy="390525"/>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defTabSz="449263" fontAlgn="base">
              <a:spcBef>
                <a:spcPct val="0"/>
              </a:spcBef>
              <a:spcAft>
                <a:spcPts val="1000"/>
              </a:spcAft>
              <a:buClrTx/>
            </a:pPr>
            <a:endParaRPr lang="it-IT" altLang="it-IT" sz="900" b="1" dirty="0"/>
          </a:p>
        </p:txBody>
      </p:sp>
      <p:sp>
        <p:nvSpPr>
          <p:cNvPr id="5125" name="Rettangolo 4">
            <a:extLst>
              <a:ext uri="{FF2B5EF4-FFF2-40B4-BE49-F238E27FC236}">
                <a16:creationId xmlns:a16="http://schemas.microsoft.com/office/drawing/2014/main" xmlns="" id="{615C6A3A-D9C1-4DD3-999D-0309A9C5B106}"/>
              </a:ext>
            </a:extLst>
          </p:cNvPr>
          <p:cNvSpPr>
            <a:spLocks noChangeArrowheads="1"/>
          </p:cNvSpPr>
          <p:nvPr/>
        </p:nvSpPr>
        <p:spPr bwMode="auto">
          <a:xfrm>
            <a:off x="1833563" y="1379539"/>
            <a:ext cx="83439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449263" fontAlgn="base">
              <a:spcBef>
                <a:spcPct val="0"/>
              </a:spcBef>
              <a:spcAft>
                <a:spcPct val="0"/>
              </a:spcAft>
              <a:buClr>
                <a:srgbClr val="000000"/>
              </a:buClr>
              <a:buSzPct val="100000"/>
            </a:pPr>
            <a:r>
              <a:rPr lang="it-IT" altLang="it-IT" sz="1400" b="1">
                <a:solidFill>
                  <a:srgbClr val="000000"/>
                </a:solidFill>
                <a:latin typeface="Arial Narrow" panose="020B0606020202030204" pitchFamily="34" charset="0"/>
                <a:ea typeface="MS PGothic" panose="020B0600070205080204" pitchFamily="34" charset="-128"/>
              </a:rPr>
              <a:t>FONDO ASILO, MIGRAZIONE E INTEGRAZIONE (FAMI) 2014-2020</a:t>
            </a:r>
          </a:p>
          <a:p>
            <a:pPr algn="ctr" defTabSz="449263" fontAlgn="base">
              <a:spcBef>
                <a:spcPct val="0"/>
              </a:spcBef>
              <a:spcAft>
                <a:spcPct val="0"/>
              </a:spcAft>
              <a:buClr>
                <a:srgbClr val="000000"/>
              </a:buClr>
              <a:buSzPct val="100000"/>
            </a:pPr>
            <a:r>
              <a:rPr lang="it-IT" altLang="it-IT" sz="1400" b="1">
                <a:solidFill>
                  <a:srgbClr val="000000"/>
                </a:solidFill>
                <a:latin typeface="Arial Narrow" panose="020B0606020202030204" pitchFamily="34" charset="0"/>
                <a:ea typeface="MS PGothic" panose="020B0600070205080204" pitchFamily="34" charset="-128"/>
              </a:rPr>
              <a:t>OS2/ON2 - Annualità 2016-2018 </a:t>
            </a:r>
          </a:p>
          <a:p>
            <a:pPr algn="ctr" defTabSz="449263" fontAlgn="base">
              <a:spcBef>
                <a:spcPct val="0"/>
              </a:spcBef>
              <a:spcAft>
                <a:spcPct val="0"/>
              </a:spcAft>
              <a:buClr>
                <a:srgbClr val="000000"/>
              </a:buClr>
              <a:buSzPct val="100000"/>
            </a:pPr>
            <a:r>
              <a:rPr lang="it-IT" altLang="it-IT" sz="1400" b="1">
                <a:solidFill>
                  <a:srgbClr val="000000"/>
                </a:solidFill>
                <a:latin typeface="Arial Narrow" panose="020B0606020202030204" pitchFamily="34" charset="0"/>
                <a:ea typeface="MS PGothic" panose="020B0600070205080204" pitchFamily="34" charset="-128"/>
              </a:rPr>
              <a:t>CASP-ER Piano Regionale Multiazione Emilia-Romagna </a:t>
            </a:r>
          </a:p>
          <a:p>
            <a:pPr algn="ctr" defTabSz="449263" fontAlgn="base">
              <a:spcBef>
                <a:spcPct val="0"/>
              </a:spcBef>
              <a:spcAft>
                <a:spcPct val="0"/>
              </a:spcAft>
              <a:buClr>
                <a:srgbClr val="000000"/>
              </a:buClr>
              <a:buSzPct val="100000"/>
            </a:pPr>
            <a:r>
              <a:rPr lang="it-IT" altLang="it-IT" sz="1400" b="1">
                <a:solidFill>
                  <a:srgbClr val="000000"/>
                </a:solidFill>
                <a:latin typeface="Arial Narrow" panose="020B0606020202030204" pitchFamily="34" charset="0"/>
                <a:ea typeface="MS PGothic" panose="020B0600070205080204" pitchFamily="34" charset="-128"/>
              </a:rPr>
              <a:t>Azione 2 Accesso ai servizi per l’integrazione PROG – 1083</a:t>
            </a:r>
          </a:p>
        </p:txBody>
      </p:sp>
      <p:sp>
        <p:nvSpPr>
          <p:cNvPr id="5127" name="Rettangolo 2">
            <a:extLst>
              <a:ext uri="{FF2B5EF4-FFF2-40B4-BE49-F238E27FC236}">
                <a16:creationId xmlns:a16="http://schemas.microsoft.com/office/drawing/2014/main" xmlns="" id="{29B6D3F9-4133-49BA-9406-4669812C4B85}"/>
              </a:ext>
            </a:extLst>
          </p:cNvPr>
          <p:cNvSpPr>
            <a:spLocks noChangeArrowheads="1"/>
          </p:cNvSpPr>
          <p:nvPr/>
        </p:nvSpPr>
        <p:spPr bwMode="auto">
          <a:xfrm>
            <a:off x="1838324" y="4984750"/>
            <a:ext cx="588231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a:spcBef>
                <a:spcPct val="0"/>
              </a:spcBef>
              <a:spcAft>
                <a:spcPct val="0"/>
              </a:spcAft>
            </a:pPr>
            <a:r>
              <a:rPr lang="it-IT" altLang="it-IT" b="1" dirty="0">
                <a:solidFill>
                  <a:srgbClr val="000000"/>
                </a:solidFill>
                <a:latin typeface="Arial Narrow" panose="020B0606020202030204" pitchFamily="34" charset="0"/>
                <a:ea typeface="MS PGothic" panose="020B0600070205080204" pitchFamily="34" charset="-128"/>
              </a:rPr>
              <a:t>SEMINARIO FINALE</a:t>
            </a:r>
          </a:p>
          <a:p>
            <a:pPr defTabSz="449263" fontAlgn="base">
              <a:spcBef>
                <a:spcPct val="0"/>
              </a:spcBef>
              <a:spcAft>
                <a:spcPct val="0"/>
              </a:spcAft>
            </a:pPr>
            <a:r>
              <a:rPr lang="it-IT" altLang="it-IT" b="1" dirty="0">
                <a:solidFill>
                  <a:srgbClr val="000000"/>
                </a:solidFill>
                <a:latin typeface="Arial Narrow" panose="020B0606020202030204" pitchFamily="34" charset="0"/>
                <a:ea typeface="MS PGothic" panose="020B0600070205080204" pitchFamily="34" charset="-128"/>
              </a:rPr>
              <a:t>Accesso ai servizi e cittadini </a:t>
            </a:r>
            <a:r>
              <a:rPr lang="it-IT" altLang="it-IT" b="1" dirty="0" smtClean="0">
                <a:solidFill>
                  <a:srgbClr val="000000"/>
                </a:solidFill>
                <a:latin typeface="Arial Narrow" panose="020B0606020202030204" pitchFamily="34" charset="0"/>
                <a:ea typeface="MS PGothic" panose="020B0600070205080204" pitchFamily="34" charset="-128"/>
              </a:rPr>
              <a:t>migranti:</a:t>
            </a:r>
          </a:p>
          <a:p>
            <a:pPr defTabSz="449263" fontAlgn="base">
              <a:spcBef>
                <a:spcPct val="0"/>
              </a:spcBef>
              <a:spcAft>
                <a:spcPct val="0"/>
              </a:spcAft>
            </a:pPr>
            <a:r>
              <a:rPr lang="it-IT" altLang="it-IT" b="1" dirty="0" smtClean="0">
                <a:solidFill>
                  <a:srgbClr val="000000"/>
                </a:solidFill>
                <a:latin typeface="Arial Narrow" panose="020B0606020202030204" pitchFamily="34" charset="0"/>
                <a:ea typeface="MS PGothic" panose="020B0600070205080204" pitchFamily="34" charset="-128"/>
              </a:rPr>
              <a:t> l’interculturalità nel lavoro sociale</a:t>
            </a:r>
            <a:endParaRPr lang="it-IT" altLang="it-IT" b="1" dirty="0">
              <a:solidFill>
                <a:srgbClr val="000000"/>
              </a:solidFill>
              <a:latin typeface="Arial Narrow" panose="020B0606020202030204" pitchFamily="34" charset="0"/>
              <a:ea typeface="MS PGothic" panose="020B0600070205080204" pitchFamily="34" charset="-128"/>
            </a:endParaRPr>
          </a:p>
          <a:p>
            <a:pPr defTabSz="449263" fontAlgn="base">
              <a:spcBef>
                <a:spcPct val="0"/>
              </a:spcBef>
              <a:spcAft>
                <a:spcPct val="0"/>
              </a:spcAft>
            </a:pPr>
            <a:r>
              <a:rPr lang="it-IT" altLang="it-IT" b="1" dirty="0">
                <a:solidFill>
                  <a:srgbClr val="000000"/>
                </a:solidFill>
                <a:latin typeface="Arial Narrow" panose="020B0606020202030204" pitchFamily="34" charset="0"/>
                <a:ea typeface="MS PGothic" panose="020B0600070205080204" pitchFamily="34" charset="-128"/>
              </a:rPr>
              <a:t>14 Giugno 2018, Sala Poggioli Viale della Fiera 8</a:t>
            </a:r>
          </a:p>
        </p:txBody>
      </p:sp>
    </p:spTree>
    <p:extLst>
      <p:ext uri="{BB962C8B-B14F-4D97-AF65-F5344CB8AC3E}">
        <p14:creationId xmlns:p14="http://schemas.microsoft.com/office/powerpoint/2010/main" val="3782710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0612" y="1613646"/>
            <a:ext cx="10473392" cy="726141"/>
          </a:xfrm>
        </p:spPr>
        <p:txBody>
          <a:bodyPr/>
          <a:lstStyle/>
          <a:p>
            <a:r>
              <a:rPr lang="it-IT" sz="3600" b="1" dirty="0"/>
              <a:t>Attività di rete (la «viscosità» del progetto)</a:t>
            </a:r>
            <a:endParaRPr lang="it-IT" sz="3600" dirty="0"/>
          </a:p>
        </p:txBody>
      </p:sp>
      <p:sp>
        <p:nvSpPr>
          <p:cNvPr id="3" name="Segnaposto contenuto 2"/>
          <p:cNvSpPr>
            <a:spLocks noGrp="1"/>
          </p:cNvSpPr>
          <p:nvPr>
            <p:ph idx="1"/>
          </p:nvPr>
        </p:nvSpPr>
        <p:spPr>
          <a:xfrm>
            <a:off x="1062318" y="2770094"/>
            <a:ext cx="9854828" cy="3143719"/>
          </a:xfrm>
        </p:spPr>
        <p:txBody>
          <a:bodyPr/>
          <a:lstStyle/>
          <a:p>
            <a:pPr>
              <a:buFontTx/>
              <a:buChar char="-"/>
            </a:pPr>
            <a:r>
              <a:rPr lang="it-IT" sz="2800" dirty="0"/>
              <a:t>Questura di Bologna e  Istituzioni Territoriali in merito alle prese in carico di tipo legale</a:t>
            </a:r>
          </a:p>
          <a:p>
            <a:pPr>
              <a:buFontTx/>
              <a:buChar char="-"/>
            </a:pPr>
            <a:r>
              <a:rPr lang="it-IT" sz="2800" dirty="0"/>
              <a:t>Sportello Lavoro del Comune di Bologna</a:t>
            </a:r>
          </a:p>
          <a:p>
            <a:pPr>
              <a:buFontTx/>
              <a:buChar char="-"/>
            </a:pPr>
            <a:r>
              <a:rPr lang="it-IT" sz="2800" dirty="0"/>
              <a:t>Punto Migranti zona Reno </a:t>
            </a:r>
            <a:r>
              <a:rPr lang="it-IT" sz="2800" dirty="0" smtClean="0"/>
              <a:t>Galliera</a:t>
            </a:r>
          </a:p>
          <a:p>
            <a:pPr>
              <a:buFontTx/>
              <a:buChar char="-"/>
            </a:pPr>
            <a:r>
              <a:rPr lang="it-IT" sz="2800" dirty="0" smtClean="0"/>
              <a:t>Centro Mediazione Comune di Ferrara</a:t>
            </a:r>
            <a:endParaRPr lang="it-IT" sz="2800" dirty="0"/>
          </a:p>
          <a:p>
            <a:endParaRPr lang="it-IT" b="1" dirty="0"/>
          </a:p>
        </p:txBody>
      </p:sp>
    </p:spTree>
    <p:extLst>
      <p:ext uri="{BB962C8B-B14F-4D97-AF65-F5344CB8AC3E}">
        <p14:creationId xmlns:p14="http://schemas.microsoft.com/office/powerpoint/2010/main" val="929514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620889" y="1081883"/>
            <a:ext cx="10966451" cy="1139825"/>
          </a:xfrm>
        </p:spPr>
        <p:txBody>
          <a:bodyPr/>
          <a:lstStyle/>
          <a:p>
            <a:r>
              <a:rPr lang="it-IT" dirty="0" err="1" smtClean="0"/>
              <a:t>CaspER</a:t>
            </a:r>
            <a:r>
              <a:rPr lang="it-IT" dirty="0" smtClean="0"/>
              <a:t>: Formazione Legale</a:t>
            </a:r>
            <a:endParaRPr lang="it-IT" dirty="0"/>
          </a:p>
        </p:txBody>
      </p:sp>
      <p:sp>
        <p:nvSpPr>
          <p:cNvPr id="2" name="CasellaDiTesto 1"/>
          <p:cNvSpPr txBox="1"/>
          <p:nvPr/>
        </p:nvSpPr>
        <p:spPr>
          <a:xfrm>
            <a:off x="620889" y="2046318"/>
            <a:ext cx="10966451" cy="4524315"/>
          </a:xfrm>
          <a:prstGeom prst="rect">
            <a:avLst/>
          </a:prstGeom>
          <a:noFill/>
        </p:spPr>
        <p:txBody>
          <a:bodyPr wrap="square" rtlCol="0">
            <a:spAutoFit/>
          </a:bodyPr>
          <a:lstStyle/>
          <a:p>
            <a:endParaRPr lang="it-IT" dirty="0" smtClean="0"/>
          </a:p>
          <a:p>
            <a:r>
              <a:rPr lang="it-IT" b="1" dirty="0" smtClean="0"/>
              <a:t>Bologna città (ASP Protezioni Internazionali)</a:t>
            </a:r>
          </a:p>
          <a:p>
            <a:r>
              <a:rPr lang="it-IT" dirty="0" smtClean="0"/>
              <a:t>30 agosto, 19 settembre, 26 settembre, 10 ottobre, 7 novembre, 21 novembre 2017</a:t>
            </a:r>
          </a:p>
          <a:p>
            <a:endParaRPr lang="it-IT" dirty="0" smtClean="0"/>
          </a:p>
          <a:p>
            <a:r>
              <a:rPr lang="it-IT" u="sng" dirty="0" smtClean="0"/>
              <a:t>Temi affrontati</a:t>
            </a:r>
            <a:r>
              <a:rPr lang="it-IT" dirty="0" smtClean="0"/>
              <a:t>:</a:t>
            </a:r>
          </a:p>
          <a:p>
            <a:pPr marL="285750" indent="-285750">
              <a:buFontTx/>
              <a:buChar char="-"/>
            </a:pPr>
            <a:r>
              <a:rPr lang="it-IT" dirty="0" smtClean="0"/>
              <a:t>Ingresso e soggiorno dei cittadini stranieri: TUI (Testo Unico sull’Immigrazione). </a:t>
            </a:r>
            <a:r>
              <a:rPr lang="it-IT" dirty="0"/>
              <a:t>F</a:t>
            </a:r>
            <a:r>
              <a:rPr lang="it-IT" dirty="0" smtClean="0"/>
              <a:t>onti normative e tipologie di soggiorno</a:t>
            </a:r>
          </a:p>
          <a:p>
            <a:pPr marL="285750" indent="-285750">
              <a:buFontTx/>
              <a:buChar char="-"/>
            </a:pPr>
            <a:r>
              <a:rPr lang="it-IT" dirty="0" smtClean="0"/>
              <a:t>Ingresso e soggiorno di cittadini stranieri minori </a:t>
            </a:r>
          </a:p>
          <a:p>
            <a:pPr marL="285750" indent="-285750">
              <a:buFontTx/>
              <a:buChar char="-"/>
            </a:pPr>
            <a:r>
              <a:rPr lang="it-IT" dirty="0" smtClean="0"/>
              <a:t>La protezione Internazionale</a:t>
            </a:r>
          </a:p>
          <a:p>
            <a:pPr marL="285750" indent="-285750">
              <a:buFontTx/>
              <a:buChar char="-"/>
            </a:pPr>
            <a:r>
              <a:rPr lang="it-IT" dirty="0" smtClean="0"/>
              <a:t>Dall’audizione in Commissione Territoriale al ricorso in Tribunale (differenze tra adulti e minori)</a:t>
            </a:r>
          </a:p>
          <a:p>
            <a:pPr marL="285750" indent="-285750">
              <a:buFontTx/>
              <a:buChar char="-"/>
            </a:pPr>
            <a:r>
              <a:rPr lang="it-IT" dirty="0" smtClean="0"/>
              <a:t>Informativa legale: nuova rimodulazione alla luce della Legge </a:t>
            </a:r>
            <a:r>
              <a:rPr lang="it-IT" dirty="0" err="1" smtClean="0"/>
              <a:t>Minniti</a:t>
            </a:r>
            <a:r>
              <a:rPr lang="it-IT" dirty="0" smtClean="0"/>
              <a:t>-Orlando</a:t>
            </a:r>
          </a:p>
          <a:p>
            <a:pPr marL="285750" indent="-285750">
              <a:buFontTx/>
              <a:buChar char="-"/>
            </a:pPr>
            <a:r>
              <a:rPr lang="it-IT" dirty="0" smtClean="0"/>
              <a:t>Focus: Tratta</a:t>
            </a:r>
          </a:p>
          <a:p>
            <a:r>
              <a:rPr lang="it-IT" dirty="0" smtClean="0"/>
              <a:t>                 Minori e Regolamento Dublino</a:t>
            </a:r>
          </a:p>
          <a:p>
            <a:r>
              <a:rPr lang="it-IT" dirty="0"/>
              <a:t> </a:t>
            </a:r>
            <a:r>
              <a:rPr lang="it-IT" dirty="0" smtClean="0"/>
              <a:t>                COI (Country of </a:t>
            </a:r>
            <a:r>
              <a:rPr lang="it-IT" dirty="0" err="1" smtClean="0"/>
              <a:t>Origin</a:t>
            </a:r>
            <a:r>
              <a:rPr lang="it-IT" dirty="0" smtClean="0"/>
              <a:t> Information), </a:t>
            </a:r>
            <a:r>
              <a:rPr lang="it-IT" dirty="0" err="1" smtClean="0"/>
              <a:t>sitografia</a:t>
            </a:r>
            <a:r>
              <a:rPr lang="it-IT" dirty="0" smtClean="0"/>
              <a:t> e approfondimenti antropologici</a:t>
            </a:r>
          </a:p>
          <a:p>
            <a:pPr marL="285750" indent="-285750">
              <a:buFontTx/>
              <a:buChar char="-"/>
            </a:pPr>
            <a:endParaRPr lang="it-IT" dirty="0" smtClean="0"/>
          </a:p>
          <a:p>
            <a:endParaRPr lang="it-IT" dirty="0"/>
          </a:p>
        </p:txBody>
      </p:sp>
    </p:spTree>
    <p:extLst>
      <p:ext uri="{BB962C8B-B14F-4D97-AF65-F5344CB8AC3E}">
        <p14:creationId xmlns:p14="http://schemas.microsoft.com/office/powerpoint/2010/main" val="394640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620889" y="1081883"/>
            <a:ext cx="10966451" cy="1139825"/>
          </a:xfrm>
        </p:spPr>
        <p:txBody>
          <a:bodyPr/>
          <a:lstStyle/>
          <a:p>
            <a:r>
              <a:rPr lang="it-IT" dirty="0" err="1" smtClean="0"/>
              <a:t>CaspER</a:t>
            </a:r>
            <a:r>
              <a:rPr lang="it-IT" dirty="0" smtClean="0"/>
              <a:t>: Formazione Legale</a:t>
            </a:r>
            <a:endParaRPr lang="it-IT" dirty="0"/>
          </a:p>
        </p:txBody>
      </p:sp>
      <p:sp>
        <p:nvSpPr>
          <p:cNvPr id="2" name="CasellaDiTesto 1"/>
          <p:cNvSpPr txBox="1"/>
          <p:nvPr/>
        </p:nvSpPr>
        <p:spPr>
          <a:xfrm>
            <a:off x="620889" y="2046318"/>
            <a:ext cx="10966451" cy="2308324"/>
          </a:xfrm>
          <a:prstGeom prst="rect">
            <a:avLst/>
          </a:prstGeom>
          <a:noFill/>
        </p:spPr>
        <p:txBody>
          <a:bodyPr wrap="square" rtlCol="0">
            <a:spAutoFit/>
          </a:bodyPr>
          <a:lstStyle/>
          <a:p>
            <a:endParaRPr lang="it-IT" dirty="0" smtClean="0"/>
          </a:p>
          <a:p>
            <a:r>
              <a:rPr lang="it-IT" b="1" dirty="0" smtClean="0"/>
              <a:t>Bologna città (Servizio Sociale Bassa Soglia)</a:t>
            </a:r>
          </a:p>
          <a:p>
            <a:endParaRPr lang="it-IT" dirty="0" smtClean="0"/>
          </a:p>
          <a:p>
            <a:r>
              <a:rPr lang="it-IT" u="sng" dirty="0" smtClean="0"/>
              <a:t>Temi affrontati:</a:t>
            </a:r>
          </a:p>
          <a:p>
            <a:pPr marL="285750" indent="-285750">
              <a:buFontTx/>
              <a:buChar char="-"/>
            </a:pPr>
            <a:r>
              <a:rPr lang="it-IT" dirty="0" smtClean="0"/>
              <a:t>La procedura per la Richiesta Asilo: dalla compilazione del modello C3 all’audizione in Commissione Territoriale, al diniego</a:t>
            </a:r>
          </a:p>
          <a:p>
            <a:pPr marL="285750" indent="-285750">
              <a:buFontTx/>
              <a:buChar char="-"/>
            </a:pPr>
            <a:r>
              <a:rPr lang="it-IT" dirty="0" smtClean="0"/>
              <a:t>Tipologie di soggiorno, riconoscimenti e relativi diritti connessi </a:t>
            </a:r>
          </a:p>
          <a:p>
            <a:endParaRPr lang="it-IT" dirty="0"/>
          </a:p>
        </p:txBody>
      </p:sp>
    </p:spTree>
    <p:extLst>
      <p:ext uri="{BB962C8B-B14F-4D97-AF65-F5344CB8AC3E}">
        <p14:creationId xmlns:p14="http://schemas.microsoft.com/office/powerpoint/2010/main" val="3470581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620889" y="1081883"/>
            <a:ext cx="10966451" cy="1139825"/>
          </a:xfrm>
        </p:spPr>
        <p:txBody>
          <a:bodyPr/>
          <a:lstStyle/>
          <a:p>
            <a:r>
              <a:rPr lang="it-IT" dirty="0" err="1" smtClean="0"/>
              <a:t>CaspER</a:t>
            </a:r>
            <a:r>
              <a:rPr lang="it-IT" dirty="0" smtClean="0"/>
              <a:t>: Formazione Legale</a:t>
            </a:r>
            <a:endParaRPr lang="it-IT" dirty="0"/>
          </a:p>
        </p:txBody>
      </p:sp>
      <p:sp>
        <p:nvSpPr>
          <p:cNvPr id="2" name="CasellaDiTesto 1"/>
          <p:cNvSpPr txBox="1"/>
          <p:nvPr/>
        </p:nvSpPr>
        <p:spPr>
          <a:xfrm>
            <a:off x="620889" y="2046318"/>
            <a:ext cx="10966451" cy="2862322"/>
          </a:xfrm>
          <a:prstGeom prst="rect">
            <a:avLst/>
          </a:prstGeom>
          <a:noFill/>
        </p:spPr>
        <p:txBody>
          <a:bodyPr wrap="square" rtlCol="0">
            <a:spAutoFit/>
          </a:bodyPr>
          <a:lstStyle/>
          <a:p>
            <a:endParaRPr lang="it-IT" dirty="0" smtClean="0"/>
          </a:p>
          <a:p>
            <a:r>
              <a:rPr lang="it-IT" b="1" dirty="0" smtClean="0"/>
              <a:t>Reno, Lavino e Samoggia (ASC Insieme)</a:t>
            </a:r>
          </a:p>
          <a:p>
            <a:r>
              <a:rPr lang="it-IT" dirty="0" smtClean="0"/>
              <a:t>11 e 19 Aprile 2018</a:t>
            </a:r>
          </a:p>
          <a:p>
            <a:endParaRPr lang="it-IT" dirty="0" smtClean="0"/>
          </a:p>
          <a:p>
            <a:r>
              <a:rPr lang="it-IT" u="sng" dirty="0" smtClean="0"/>
              <a:t>Temi affrontati:</a:t>
            </a:r>
          </a:p>
          <a:p>
            <a:pPr marL="285750" indent="-285750">
              <a:buFontTx/>
              <a:buChar char="-"/>
            </a:pPr>
            <a:r>
              <a:rPr lang="it-IT" dirty="0" smtClean="0"/>
              <a:t>Ingresso e soggiorno dei cittadini stranieri: TUI (Testo Unico sull’Immigrazione). Fonti normative e tipologie di soggiorno</a:t>
            </a:r>
          </a:p>
          <a:p>
            <a:pPr marL="285750" indent="-285750">
              <a:buFontTx/>
              <a:buChar char="-"/>
            </a:pPr>
            <a:r>
              <a:rPr lang="it-IT" dirty="0" smtClean="0"/>
              <a:t>Ingresso e soggiorno di cittadini stranieri minori: fonti normative, definizioni, diritti e accoglienza</a:t>
            </a:r>
          </a:p>
          <a:p>
            <a:endParaRPr lang="it-IT" dirty="0" smtClean="0"/>
          </a:p>
          <a:p>
            <a:endParaRPr lang="it-IT" dirty="0"/>
          </a:p>
        </p:txBody>
      </p:sp>
    </p:spTree>
    <p:extLst>
      <p:ext uri="{BB962C8B-B14F-4D97-AF65-F5344CB8AC3E}">
        <p14:creationId xmlns:p14="http://schemas.microsoft.com/office/powerpoint/2010/main" val="1441630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722489" y="1374777"/>
            <a:ext cx="10966451" cy="1139825"/>
          </a:xfrm>
        </p:spPr>
        <p:txBody>
          <a:bodyPr/>
          <a:lstStyle/>
          <a:p>
            <a:r>
              <a:rPr lang="it-IT" dirty="0" smtClean="0"/>
              <a:t>Attività di consulenza Legale presso REMS «Casa degli Svizzeri» di Bologna </a:t>
            </a:r>
            <a:endParaRPr lang="it-IT" dirty="0"/>
          </a:p>
        </p:txBody>
      </p:sp>
      <p:sp>
        <p:nvSpPr>
          <p:cNvPr id="2" name="CasellaDiTesto 1"/>
          <p:cNvSpPr txBox="1"/>
          <p:nvPr/>
        </p:nvSpPr>
        <p:spPr>
          <a:xfrm>
            <a:off x="1524000" y="2739232"/>
            <a:ext cx="10966451" cy="1754326"/>
          </a:xfrm>
          <a:prstGeom prst="rect">
            <a:avLst/>
          </a:prstGeom>
          <a:noFill/>
        </p:spPr>
        <p:txBody>
          <a:bodyPr wrap="square" rtlCol="0">
            <a:spAutoFit/>
          </a:bodyPr>
          <a:lstStyle/>
          <a:p>
            <a:endParaRPr lang="it-IT" dirty="0" smtClean="0"/>
          </a:p>
          <a:p>
            <a:r>
              <a:rPr lang="it-IT" b="1" dirty="0" smtClean="0"/>
              <a:t>Consulente Legale, tre casi. Azioni </a:t>
            </a:r>
            <a:r>
              <a:rPr lang="it-IT" dirty="0" smtClean="0"/>
              <a:t>(utenza straniera extra </a:t>
            </a:r>
            <a:r>
              <a:rPr lang="it-IT" dirty="0" err="1" smtClean="0"/>
              <a:t>CaspER</a:t>
            </a:r>
            <a:r>
              <a:rPr lang="it-IT" dirty="0" smtClean="0"/>
              <a:t>):</a:t>
            </a:r>
          </a:p>
          <a:p>
            <a:endParaRPr lang="it-IT" dirty="0" smtClean="0"/>
          </a:p>
          <a:p>
            <a:pPr marL="285750" indent="-285750">
              <a:buFontTx/>
              <a:buChar char="-"/>
            </a:pPr>
            <a:r>
              <a:rPr lang="it-IT" dirty="0" smtClean="0"/>
              <a:t>Informazione legale sulla protezione internazionale, redazione memoria</a:t>
            </a:r>
          </a:p>
          <a:p>
            <a:pPr marL="285750" indent="-285750">
              <a:buFontTx/>
              <a:buChar char="-"/>
            </a:pPr>
            <a:r>
              <a:rPr lang="it-IT" dirty="0" smtClean="0"/>
              <a:t>Supporto alla richiesta di rinnovo passaporto scaduto da tempo (contatti con il Console)</a:t>
            </a:r>
          </a:p>
          <a:p>
            <a:pPr marL="285750" indent="-285750">
              <a:buFontTx/>
              <a:buChar char="-"/>
            </a:pPr>
            <a:r>
              <a:rPr lang="it-IT" dirty="0" smtClean="0"/>
              <a:t>Ricostruzione del percorso migratorio e legale</a:t>
            </a:r>
          </a:p>
        </p:txBody>
      </p:sp>
    </p:spTree>
    <p:extLst>
      <p:ext uri="{BB962C8B-B14F-4D97-AF65-F5344CB8AC3E}">
        <p14:creationId xmlns:p14="http://schemas.microsoft.com/office/powerpoint/2010/main" val="1631372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722487" y="1144122"/>
            <a:ext cx="10966451" cy="1139825"/>
          </a:xfrm>
        </p:spPr>
        <p:txBody>
          <a:bodyPr/>
          <a:lstStyle/>
          <a:p>
            <a:r>
              <a:rPr lang="it-IT" dirty="0" smtClean="0"/>
              <a:t>Equipe Transculturale: Psicologo</a:t>
            </a:r>
            <a:endParaRPr lang="it-IT" dirty="0"/>
          </a:p>
        </p:txBody>
      </p:sp>
      <p:sp>
        <p:nvSpPr>
          <p:cNvPr id="2" name="CasellaDiTesto 1"/>
          <p:cNvSpPr txBox="1"/>
          <p:nvPr/>
        </p:nvSpPr>
        <p:spPr>
          <a:xfrm>
            <a:off x="482599" y="2733695"/>
            <a:ext cx="11446226" cy="2739211"/>
          </a:xfrm>
          <a:prstGeom prst="rect">
            <a:avLst/>
          </a:prstGeom>
          <a:noFill/>
        </p:spPr>
        <p:txBody>
          <a:bodyPr wrap="square" rtlCol="0">
            <a:spAutoFit/>
          </a:bodyPr>
          <a:lstStyle/>
          <a:p>
            <a:r>
              <a:rPr lang="it-IT" b="1" dirty="0" smtClean="0"/>
              <a:t>Da gennaio è stata introdotta nel territorio di Bologna città la figura dello Psicologo. Azioni e interventi</a:t>
            </a:r>
            <a:r>
              <a:rPr lang="it-IT" dirty="0" smtClean="0"/>
              <a:t>:</a:t>
            </a:r>
          </a:p>
          <a:p>
            <a:pPr algn="ctr"/>
            <a:endParaRPr lang="it-IT" sz="1000" dirty="0"/>
          </a:p>
          <a:p>
            <a:pPr marL="285750" indent="-285750">
              <a:buFontTx/>
              <a:buChar char="-"/>
            </a:pPr>
            <a:r>
              <a:rPr lang="it-IT" dirty="0" smtClean="0"/>
              <a:t>Spazio </a:t>
            </a:r>
            <a:r>
              <a:rPr lang="it-IT" dirty="0"/>
              <a:t>di </a:t>
            </a:r>
            <a:r>
              <a:rPr lang="it-IT" b="1" dirty="0" smtClean="0"/>
              <a:t>ascolto</a:t>
            </a:r>
            <a:r>
              <a:rPr lang="it-IT" dirty="0" smtClean="0"/>
              <a:t>, </a:t>
            </a:r>
            <a:r>
              <a:rPr lang="it-IT" b="1" dirty="0" smtClean="0"/>
              <a:t>supporto</a:t>
            </a:r>
            <a:r>
              <a:rPr lang="it-IT" dirty="0" smtClean="0"/>
              <a:t> e </a:t>
            </a:r>
            <a:r>
              <a:rPr lang="it-IT" b="1" dirty="0" smtClean="0"/>
              <a:t>definizione </a:t>
            </a:r>
            <a:r>
              <a:rPr lang="it-IT" b="1" dirty="0"/>
              <a:t>del bisogno </a:t>
            </a:r>
            <a:r>
              <a:rPr lang="it-IT" b="1" dirty="0" smtClean="0"/>
              <a:t>psicologico</a:t>
            </a:r>
          </a:p>
          <a:p>
            <a:pPr marL="285750" indent="-285750">
              <a:buFontTx/>
              <a:buChar char="-"/>
            </a:pPr>
            <a:r>
              <a:rPr lang="it-IT" dirty="0"/>
              <a:t>Finalità: </a:t>
            </a:r>
            <a:r>
              <a:rPr lang="it-IT" dirty="0" smtClean="0"/>
              <a:t>prevenire e intercettare precocemente </a:t>
            </a:r>
            <a:r>
              <a:rPr lang="it-IT" b="1" dirty="0"/>
              <a:t>l'insorgenza di possibili sofferenze di natura </a:t>
            </a:r>
            <a:r>
              <a:rPr lang="it-IT" b="1" dirty="0" smtClean="0"/>
              <a:t>psicopatologica </a:t>
            </a:r>
            <a:r>
              <a:rPr lang="it-IT" dirty="0" smtClean="0"/>
              <a:t>in modo da porsi in </a:t>
            </a:r>
            <a:r>
              <a:rPr lang="it-IT" dirty="0"/>
              <a:t>raccordo con i servizi territoriali e il </a:t>
            </a:r>
            <a:r>
              <a:rPr lang="it-IT" dirty="0" smtClean="0"/>
              <a:t>Csm</a:t>
            </a:r>
          </a:p>
          <a:p>
            <a:pPr marL="285750" indent="-285750">
              <a:buFontTx/>
              <a:buChar char="-"/>
            </a:pPr>
            <a:r>
              <a:rPr lang="it-IT" dirty="0" smtClean="0"/>
              <a:t>Strumenti utilizzati: </a:t>
            </a:r>
            <a:r>
              <a:rPr lang="it-IT" b="1" dirty="0" smtClean="0"/>
              <a:t>colloquio </a:t>
            </a:r>
            <a:r>
              <a:rPr lang="it-IT" b="1" dirty="0"/>
              <a:t>clinico </a:t>
            </a:r>
            <a:r>
              <a:rPr lang="it-IT" dirty="0"/>
              <a:t>ed in taluni casi </a:t>
            </a:r>
            <a:r>
              <a:rPr lang="it-IT" dirty="0" smtClean="0"/>
              <a:t>somministrazione </a:t>
            </a:r>
            <a:r>
              <a:rPr lang="it-IT" dirty="0"/>
              <a:t>di </a:t>
            </a:r>
            <a:r>
              <a:rPr lang="it-IT" b="1" dirty="0"/>
              <a:t>test </a:t>
            </a:r>
            <a:r>
              <a:rPr lang="it-IT" b="1" dirty="0" smtClean="0"/>
              <a:t>grafici</a:t>
            </a:r>
          </a:p>
          <a:p>
            <a:pPr marL="285750" indent="-285750">
              <a:buFontTx/>
              <a:buChar char="-"/>
            </a:pPr>
            <a:r>
              <a:rPr lang="it-IT" dirty="0"/>
              <a:t>I colloqui vengono solitamente svolti con l'ausilio di </a:t>
            </a:r>
            <a:r>
              <a:rPr lang="it-IT" dirty="0" smtClean="0"/>
              <a:t>un </a:t>
            </a:r>
            <a:r>
              <a:rPr lang="it-IT" b="1" dirty="0" smtClean="0"/>
              <a:t>mediatore</a:t>
            </a:r>
            <a:r>
              <a:rPr lang="it-IT" dirty="0" smtClean="0"/>
              <a:t> che </a:t>
            </a:r>
            <a:r>
              <a:rPr lang="it-IT" dirty="0"/>
              <a:t>permetta di tenere in primo piano la dimensione culturale dei </a:t>
            </a:r>
            <a:r>
              <a:rPr lang="it-IT" dirty="0" smtClean="0"/>
              <a:t>pazienti</a:t>
            </a:r>
          </a:p>
          <a:p>
            <a:pPr marL="285750" indent="-285750">
              <a:buFontTx/>
              <a:buChar char="-"/>
            </a:pPr>
            <a:r>
              <a:rPr lang="it-IT" dirty="0" smtClean="0"/>
              <a:t>Durata media della presa in carico (ma difficile definirla </a:t>
            </a:r>
            <a:r>
              <a:rPr lang="it-IT" dirty="0"/>
              <a:t>a priori) </a:t>
            </a:r>
            <a:r>
              <a:rPr lang="it-IT" b="1" dirty="0" smtClean="0"/>
              <a:t>tra </a:t>
            </a:r>
            <a:r>
              <a:rPr lang="it-IT" b="1" dirty="0"/>
              <a:t>i 4 e i 6 incontri </a:t>
            </a:r>
            <a:r>
              <a:rPr lang="it-IT" dirty="0" smtClean="0"/>
              <a:t>(ma può </a:t>
            </a:r>
            <a:r>
              <a:rPr lang="it-IT" dirty="0"/>
              <a:t>essere </a:t>
            </a:r>
            <a:r>
              <a:rPr lang="it-IT" dirty="0" smtClean="0"/>
              <a:t>più </a:t>
            </a:r>
            <a:r>
              <a:rPr lang="it-IT" dirty="0"/>
              <a:t>lunga a seconda delle valutazioni sul singolo </a:t>
            </a:r>
            <a:r>
              <a:rPr lang="it-IT" dirty="0" smtClean="0"/>
              <a:t>caso)</a:t>
            </a:r>
          </a:p>
        </p:txBody>
      </p:sp>
    </p:spTree>
    <p:extLst>
      <p:ext uri="{BB962C8B-B14F-4D97-AF65-F5344CB8AC3E}">
        <p14:creationId xmlns:p14="http://schemas.microsoft.com/office/powerpoint/2010/main" val="768307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613129" y="1264018"/>
            <a:ext cx="10966451" cy="1139825"/>
          </a:xfrm>
        </p:spPr>
        <p:txBody>
          <a:bodyPr/>
          <a:lstStyle/>
          <a:p>
            <a:r>
              <a:rPr lang="it-IT" dirty="0" smtClean="0"/>
              <a:t>L’utilizzo della mediazione Linguistico-culturale: Implementazione</a:t>
            </a:r>
            <a:endParaRPr lang="it-IT" dirty="0"/>
          </a:p>
        </p:txBody>
      </p:sp>
      <p:sp>
        <p:nvSpPr>
          <p:cNvPr id="2" name="CasellaDiTesto 1"/>
          <p:cNvSpPr txBox="1"/>
          <p:nvPr/>
        </p:nvSpPr>
        <p:spPr>
          <a:xfrm>
            <a:off x="364773" y="2581773"/>
            <a:ext cx="10966451" cy="3877985"/>
          </a:xfrm>
          <a:prstGeom prst="rect">
            <a:avLst/>
          </a:prstGeom>
          <a:noFill/>
        </p:spPr>
        <p:txBody>
          <a:bodyPr wrap="square" rtlCol="0">
            <a:spAutoFit/>
          </a:bodyPr>
          <a:lstStyle/>
          <a:p>
            <a:endParaRPr lang="it-IT" sz="1100" dirty="0"/>
          </a:p>
          <a:p>
            <a:pPr marL="285750" indent="-285750">
              <a:buFontTx/>
              <a:buChar char="-"/>
            </a:pPr>
            <a:r>
              <a:rPr lang="it-IT" sz="1400" dirty="0" smtClean="0"/>
              <a:t>Nell’ambito del progetto </a:t>
            </a:r>
            <a:r>
              <a:rPr lang="it-IT" sz="1400" dirty="0" err="1" smtClean="0"/>
              <a:t>CaspER</a:t>
            </a:r>
            <a:r>
              <a:rPr lang="it-IT" sz="1400" dirty="0" smtClean="0"/>
              <a:t> scarso utilizzo dovuto a: utenza in Italia da molti anni che parla bene italiano, presenza di mediatori all’interno del servizio</a:t>
            </a:r>
          </a:p>
          <a:p>
            <a:endParaRPr lang="it-IT" sz="1400" dirty="0" smtClean="0"/>
          </a:p>
          <a:p>
            <a:pPr marL="285750" indent="-285750">
              <a:buFontTx/>
              <a:buChar char="-"/>
            </a:pPr>
            <a:r>
              <a:rPr lang="it-IT" sz="1400" dirty="0" smtClean="0"/>
              <a:t>Implementazione della mediazione culturale e non soltanto del mediatore come mero interprete linguistico: affiancamento all’operatore nella lettura dei casi. </a:t>
            </a:r>
          </a:p>
          <a:p>
            <a:r>
              <a:rPr lang="it-IT" sz="1400" dirty="0" smtClean="0"/>
              <a:t>Funzioni </a:t>
            </a:r>
            <a:r>
              <a:rPr lang="it-IT" sz="1400" dirty="0"/>
              <a:t>di base del mediatore linguistico e </a:t>
            </a:r>
            <a:r>
              <a:rPr lang="it-IT" sz="1400" dirty="0" smtClean="0"/>
              <a:t>culturale:</a:t>
            </a:r>
            <a:endParaRPr lang="it-IT" sz="1400" dirty="0"/>
          </a:p>
          <a:p>
            <a:r>
              <a:rPr lang="it-IT" sz="1400" dirty="0"/>
              <a:t>a) </a:t>
            </a:r>
            <a:r>
              <a:rPr lang="it-IT" sz="1400" b="1" dirty="0"/>
              <a:t>Interpretariato linguistico culturale</a:t>
            </a:r>
            <a:r>
              <a:rPr lang="it-IT" sz="1400" dirty="0"/>
              <a:t>, ossia la capacità di decifrare i codici culturali (linguaggio verbale e non) ed eventuali malintesi culturali dei due partner della relazione nonché tutto ciò che ha a che vedere con sensazioni, esperienze, valori, modelli di organizzazione sociale. </a:t>
            </a:r>
          </a:p>
          <a:p>
            <a:r>
              <a:rPr lang="it-IT" sz="1400" dirty="0"/>
              <a:t>b) </a:t>
            </a:r>
            <a:r>
              <a:rPr lang="it-IT" sz="1400" b="1" dirty="0"/>
              <a:t>Informazione sui diritti e doveri</a:t>
            </a:r>
            <a:r>
              <a:rPr lang="it-IT" sz="1400" dirty="0"/>
              <a:t>, per favorire la conoscenza e l’uso appropriato dei servizi, nell’intento di consentire un accesso a pari </a:t>
            </a:r>
            <a:r>
              <a:rPr lang="it-IT" sz="1400" dirty="0" smtClean="0"/>
              <a:t>condizioni.</a:t>
            </a:r>
            <a:endParaRPr lang="it-IT" sz="1400" dirty="0"/>
          </a:p>
          <a:p>
            <a:r>
              <a:rPr lang="it-IT" sz="1400" dirty="0"/>
              <a:t>c) </a:t>
            </a:r>
            <a:r>
              <a:rPr lang="it-IT" sz="1400" b="1" dirty="0"/>
              <a:t>Informazione agli operatori e ai nativi sulle logiche, i codici, le abitudini e le norme a cui l’utente fa </a:t>
            </a:r>
            <a:r>
              <a:rPr lang="it-IT" sz="1400" b="1" dirty="0" smtClean="0"/>
              <a:t>riferimento</a:t>
            </a:r>
            <a:r>
              <a:rPr lang="it-IT" sz="1400" dirty="0" smtClean="0"/>
              <a:t>. Arrivare </a:t>
            </a:r>
            <a:r>
              <a:rPr lang="it-IT" sz="1400" dirty="0"/>
              <a:t>al supporto all’operatore, affinché possa conoscere correttamente l’universo culturale e normativo dell’altro.</a:t>
            </a:r>
          </a:p>
          <a:p>
            <a:r>
              <a:rPr lang="it-IT" sz="1400" dirty="0" smtClean="0"/>
              <a:t>d) </a:t>
            </a:r>
            <a:r>
              <a:rPr lang="it-IT" sz="1400" b="1" dirty="0"/>
              <a:t>S</a:t>
            </a:r>
            <a:r>
              <a:rPr lang="it-IT" sz="1400" b="1" dirty="0" smtClean="0"/>
              <a:t>ostegno </a:t>
            </a:r>
            <a:r>
              <a:rPr lang="it-IT" sz="1400" b="1" dirty="0"/>
              <a:t>all’inserimento e ai processi d’integrazione della popolazione immigrata</a:t>
            </a:r>
            <a:r>
              <a:rPr lang="it-IT" sz="1400" dirty="0"/>
              <a:t>, per sostenere l’uscita dall’isolamento e l’acquisizione di strumenti di base per l’inserimento (alfabetizzazione, apprendimento della lingua), la creazione di reti informali e di servizi di prossimità, </a:t>
            </a:r>
            <a:r>
              <a:rPr lang="it-IT" sz="1400" dirty="0" smtClean="0"/>
              <a:t>facilitando </a:t>
            </a:r>
            <a:r>
              <a:rPr lang="it-IT" sz="1400" dirty="0"/>
              <a:t>la comprensione dei problemi e la risoluzione degli stessi.</a:t>
            </a:r>
          </a:p>
          <a:p>
            <a:pPr marL="285750" indent="-285750">
              <a:buFontTx/>
              <a:buChar char="-"/>
            </a:pPr>
            <a:endParaRPr lang="it-IT" sz="1100" dirty="0" smtClean="0"/>
          </a:p>
        </p:txBody>
      </p:sp>
    </p:spTree>
    <p:extLst>
      <p:ext uri="{BB962C8B-B14F-4D97-AF65-F5344CB8AC3E}">
        <p14:creationId xmlns:p14="http://schemas.microsoft.com/office/powerpoint/2010/main" val="19881425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613129" y="1651795"/>
            <a:ext cx="10966451" cy="1139825"/>
          </a:xfrm>
        </p:spPr>
        <p:txBody>
          <a:bodyPr/>
          <a:lstStyle/>
          <a:p>
            <a:r>
              <a:rPr lang="it-IT" dirty="0" err="1" smtClean="0"/>
              <a:t>CaspER</a:t>
            </a:r>
            <a:r>
              <a:rPr lang="it-IT" dirty="0" smtClean="0"/>
              <a:t>: Azioni in via di sviluppo</a:t>
            </a:r>
            <a:endParaRPr lang="it-IT" dirty="0"/>
          </a:p>
        </p:txBody>
      </p:sp>
      <p:sp>
        <p:nvSpPr>
          <p:cNvPr id="2" name="CasellaDiTesto 1"/>
          <p:cNvSpPr txBox="1"/>
          <p:nvPr/>
        </p:nvSpPr>
        <p:spPr>
          <a:xfrm>
            <a:off x="613129" y="3570655"/>
            <a:ext cx="10966451" cy="1200329"/>
          </a:xfrm>
          <a:prstGeom prst="rect">
            <a:avLst/>
          </a:prstGeom>
          <a:noFill/>
        </p:spPr>
        <p:txBody>
          <a:bodyPr wrap="square" rtlCol="0">
            <a:spAutoFit/>
          </a:bodyPr>
          <a:lstStyle/>
          <a:p>
            <a:pPr marL="285750" indent="-285750">
              <a:buFontTx/>
              <a:buChar char="-"/>
            </a:pPr>
            <a:r>
              <a:rPr lang="it-IT" dirty="0" smtClean="0"/>
              <a:t>Strutturazione di interventi che aiutino gli utenti alla </a:t>
            </a:r>
            <a:r>
              <a:rPr lang="it-IT" b="1" dirty="0" smtClean="0"/>
              <a:t>gestione domestica </a:t>
            </a:r>
            <a:r>
              <a:rPr lang="it-IT" dirty="0" smtClean="0"/>
              <a:t>in ottica di risparmio (gestione e pagamento delle utenze, miglioramento della gestione del bilancio familiare, spese ordinarie e straordinarie…)</a:t>
            </a:r>
          </a:p>
          <a:p>
            <a:endParaRPr lang="it-IT" dirty="0" smtClean="0"/>
          </a:p>
        </p:txBody>
      </p:sp>
    </p:spTree>
    <p:extLst>
      <p:ext uri="{BB962C8B-B14F-4D97-AF65-F5344CB8AC3E}">
        <p14:creationId xmlns:p14="http://schemas.microsoft.com/office/powerpoint/2010/main" val="7573696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96153" y="1174004"/>
            <a:ext cx="10966451" cy="1139825"/>
          </a:xfrm>
        </p:spPr>
        <p:txBody>
          <a:bodyPr/>
          <a:lstStyle/>
          <a:p>
            <a:r>
              <a:rPr lang="it-IT" dirty="0" smtClean="0"/>
              <a:t>FERRARA – l’ unità mobile di prossimità</a:t>
            </a:r>
            <a:endParaRPr lang="it-IT" dirty="0"/>
          </a:p>
        </p:txBody>
      </p:sp>
      <p:sp>
        <p:nvSpPr>
          <p:cNvPr id="3" name="Segnaposto contenuto 2"/>
          <p:cNvSpPr>
            <a:spLocks noGrp="1"/>
          </p:cNvSpPr>
          <p:nvPr>
            <p:ph idx="1"/>
          </p:nvPr>
        </p:nvSpPr>
        <p:spPr>
          <a:xfrm>
            <a:off x="596152" y="2142846"/>
            <a:ext cx="10966451" cy="4416425"/>
          </a:xfrm>
        </p:spPr>
        <p:txBody>
          <a:bodyPr/>
          <a:lstStyle/>
          <a:p>
            <a:pPr algn="ctr"/>
            <a:endParaRPr lang="it-IT" sz="2400" i="1" dirty="0" smtClean="0"/>
          </a:p>
          <a:p>
            <a:pPr algn="ctr"/>
            <a:r>
              <a:rPr lang="it-IT" sz="2400" i="1" dirty="0" smtClean="0"/>
              <a:t>«Progetto Gazebo» - Il </a:t>
            </a:r>
            <a:r>
              <a:rPr lang="it-IT" sz="2400" i="1" dirty="0"/>
              <a:t>lavoro di </a:t>
            </a:r>
            <a:r>
              <a:rPr lang="it-IT" sz="2400" i="1" dirty="0" err="1"/>
              <a:t>Outreach</a:t>
            </a:r>
            <a:r>
              <a:rPr lang="it-IT" sz="2400" i="1" dirty="0"/>
              <a:t> sul Quartiere </a:t>
            </a:r>
            <a:r>
              <a:rPr lang="it-IT" sz="2400" i="1" dirty="0" smtClean="0"/>
              <a:t>Giardino</a:t>
            </a:r>
          </a:p>
          <a:p>
            <a:pPr algn="just"/>
            <a:r>
              <a:rPr lang="it-IT" sz="2200" dirty="0" smtClean="0"/>
              <a:t> Da </a:t>
            </a:r>
            <a:r>
              <a:rPr lang="it-IT" sz="2200" dirty="0"/>
              <a:t>alcuni anni il Centro di Mediazione del Comune di Ferrara, a seguito di </a:t>
            </a:r>
            <a:r>
              <a:rPr lang="it-IT" sz="2200" dirty="0" smtClean="0"/>
              <a:t>un incremento </a:t>
            </a:r>
            <a:r>
              <a:rPr lang="it-IT" sz="2200" dirty="0"/>
              <a:t>di fenomeni di allarme sociale percepiti ed esposti da parte di cittadini, connessi all'insorgere di nuove situazioni di conflittualità tra gruppi di diverse appartenenze </a:t>
            </a:r>
            <a:r>
              <a:rPr lang="it-IT" sz="2200" dirty="0" smtClean="0"/>
              <a:t>comunitarie </a:t>
            </a:r>
            <a:r>
              <a:rPr lang="it-IT" sz="2200" dirty="0"/>
              <a:t>(in particolare rispetto alla fruizione condivisa dello spazio pubblico) in zone sensibili della città, ha attivato un servizio di ascolto di prossimità mobile. Dotati di un gazebo, un tavolo ed alcune sedie pieghevoli, gli operatori del Centro di Mediazione escono per tre pomeriggi a settimana e si posizionano all'interno di parchi e aree verdi del quartiere, mettendosi a disposizione della cittadinanza, frequentatori dell'area e residenti.</a:t>
            </a:r>
          </a:p>
        </p:txBody>
      </p:sp>
    </p:spTree>
    <p:extLst>
      <p:ext uri="{BB962C8B-B14F-4D97-AF65-F5344CB8AC3E}">
        <p14:creationId xmlns:p14="http://schemas.microsoft.com/office/powerpoint/2010/main" val="2823279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22929" y="1240445"/>
            <a:ext cx="8377517" cy="4998990"/>
          </a:xfrm>
        </p:spPr>
      </p:pic>
    </p:spTree>
    <p:extLst>
      <p:ext uri="{BB962C8B-B14F-4D97-AF65-F5344CB8AC3E}">
        <p14:creationId xmlns:p14="http://schemas.microsoft.com/office/powerpoint/2010/main" val="51949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1390838"/>
            <a:ext cx="10363200" cy="1470025"/>
          </a:xfrm>
        </p:spPr>
        <p:txBody>
          <a:bodyPr/>
          <a:lstStyle/>
          <a:p>
            <a:r>
              <a:rPr lang="it-IT" b="1" dirty="0" smtClean="0"/>
              <a:t>Un progetto «ombrello»</a:t>
            </a:r>
            <a:endParaRPr lang="it-IT" b="1" dirty="0"/>
          </a:p>
        </p:txBody>
      </p:sp>
      <p:sp>
        <p:nvSpPr>
          <p:cNvPr id="3" name="Sottotitolo 2"/>
          <p:cNvSpPr>
            <a:spLocks noGrp="1"/>
          </p:cNvSpPr>
          <p:nvPr>
            <p:ph type="subTitle" idx="1"/>
          </p:nvPr>
        </p:nvSpPr>
        <p:spPr>
          <a:xfrm>
            <a:off x="1828800" y="2860862"/>
            <a:ext cx="8534400" cy="2679325"/>
          </a:xfrm>
        </p:spPr>
        <p:txBody>
          <a:bodyPr/>
          <a:lstStyle/>
          <a:p>
            <a:pPr marL="457200" indent="-457200">
              <a:buFontTx/>
              <a:buChar char="-"/>
            </a:pPr>
            <a:r>
              <a:rPr lang="it-IT" dirty="0" smtClean="0"/>
              <a:t>Molteplicità di azioni e di servizi</a:t>
            </a:r>
          </a:p>
          <a:p>
            <a:pPr marL="457200" indent="-457200">
              <a:buFontTx/>
              <a:buChar char="-"/>
            </a:pPr>
            <a:endParaRPr lang="it-IT" dirty="0" smtClean="0"/>
          </a:p>
          <a:p>
            <a:pPr marL="457200" indent="-457200">
              <a:buFontTx/>
              <a:buChar char="-"/>
            </a:pPr>
            <a:r>
              <a:rPr lang="it-IT" dirty="0" smtClean="0"/>
              <a:t>Si declina in base ai bisogni dei contesti territoriali </a:t>
            </a:r>
            <a:endParaRPr lang="it-IT" dirty="0"/>
          </a:p>
        </p:txBody>
      </p:sp>
    </p:spTree>
    <p:extLst>
      <p:ext uri="{BB962C8B-B14F-4D97-AF65-F5344CB8AC3E}">
        <p14:creationId xmlns:p14="http://schemas.microsoft.com/office/powerpoint/2010/main" val="3128903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8235" y="851276"/>
            <a:ext cx="11264153" cy="1085102"/>
          </a:xfrm>
        </p:spPr>
        <p:txBody>
          <a:bodyPr/>
          <a:lstStyle/>
          <a:p>
            <a:r>
              <a:rPr lang="it-IT" sz="2400" i="1" dirty="0" smtClean="0"/>
              <a:t>Destinatari - 1</a:t>
            </a:r>
            <a:endParaRPr lang="it-IT" sz="2400" i="1" dirty="0"/>
          </a:p>
        </p:txBody>
      </p:sp>
      <p:sp>
        <p:nvSpPr>
          <p:cNvPr id="3" name="Segnaposto contenuto 2"/>
          <p:cNvSpPr>
            <a:spLocks noGrp="1"/>
          </p:cNvSpPr>
          <p:nvPr>
            <p:ph idx="1"/>
          </p:nvPr>
        </p:nvSpPr>
        <p:spPr>
          <a:xfrm>
            <a:off x="528917" y="1936378"/>
            <a:ext cx="11102788" cy="3690284"/>
          </a:xfrm>
        </p:spPr>
        <p:txBody>
          <a:bodyPr/>
          <a:lstStyle/>
          <a:p>
            <a:pPr algn="just"/>
            <a:r>
              <a:rPr lang="it-IT" sz="2200" dirty="0" smtClean="0"/>
              <a:t>Gli </a:t>
            </a:r>
            <a:r>
              <a:rPr lang="it-IT" sz="2200" dirty="0"/>
              <a:t>operatori del Centro di Mediazione si rivolgono a differenti target e potenzialmente a chiunque, dai cittadini residenti ferraresi, agli immigrati di seconda e terza generazione, fino a ragazzi richiedenti asilo ospiti dei Centri di Accoglienza della </a:t>
            </a:r>
            <a:r>
              <a:rPr lang="it-IT" sz="2200" dirty="0" smtClean="0"/>
              <a:t>città</a:t>
            </a:r>
            <a:r>
              <a:rPr lang="it-IT" sz="2200" dirty="0"/>
              <a:t>. Esiste però una fascia della popolazione ancora piuttosto nascosta</a:t>
            </a:r>
            <a:r>
              <a:rPr lang="it-IT" sz="2200" dirty="0" smtClean="0"/>
              <a:t>, quasi </a:t>
            </a:r>
            <a:r>
              <a:rPr lang="it-IT" sz="2200" dirty="0"/>
              <a:t>invisibile. Ciò che il Centro di Mediazione tenta di fare con questo servizio è raggiungere anche questa fascia di persone, ovvero coloro che non si rivolgono ad alcun servizio perché non sanno di potervi accedere o semplicemente </a:t>
            </a:r>
            <a:r>
              <a:rPr lang="it-IT" sz="2200" dirty="0" smtClean="0"/>
              <a:t>perché </a:t>
            </a:r>
            <a:r>
              <a:rPr lang="it-IT" sz="2200" dirty="0"/>
              <a:t>non ne sono a conoscenza. Viene utilizzato il cosiddetto lavoro di </a:t>
            </a:r>
            <a:r>
              <a:rPr lang="it-IT" sz="2200" dirty="0" err="1" smtClean="0"/>
              <a:t>Outreach</a:t>
            </a:r>
            <a:r>
              <a:rPr lang="it-IT" sz="2200" dirty="0" smtClean="0"/>
              <a:t>:</a:t>
            </a:r>
          </a:p>
          <a:p>
            <a:pPr algn="just"/>
            <a:r>
              <a:rPr lang="it-IT" sz="2200" i="1" dirty="0" smtClean="0"/>
              <a:t> </a:t>
            </a:r>
            <a:r>
              <a:rPr lang="it-IT" sz="2200" i="1" dirty="0"/>
              <a:t>"Il lavoro di </a:t>
            </a:r>
            <a:r>
              <a:rPr lang="it-IT" sz="2200" i="1" dirty="0" err="1"/>
              <a:t>outreach</a:t>
            </a:r>
            <a:r>
              <a:rPr lang="it-IT" sz="2200" i="1" dirty="0"/>
              <a:t> consiste, di fatto, in azioni concrete il cui scopo fondamentale è stabilire un contatto o andare a scovare le persone che possono aver bisogno di un aiuto da parte dei Servizi"</a:t>
            </a:r>
          </a:p>
        </p:txBody>
      </p:sp>
    </p:spTree>
    <p:extLst>
      <p:ext uri="{BB962C8B-B14F-4D97-AF65-F5344CB8AC3E}">
        <p14:creationId xmlns:p14="http://schemas.microsoft.com/office/powerpoint/2010/main" val="2434367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41294" y="1089211"/>
            <a:ext cx="10824882" cy="677119"/>
          </a:xfrm>
        </p:spPr>
        <p:txBody>
          <a:bodyPr/>
          <a:lstStyle/>
          <a:p>
            <a:r>
              <a:rPr lang="it-IT" sz="2400" i="1" dirty="0" smtClean="0"/>
              <a:t>Destinatari - 2</a:t>
            </a:r>
            <a:endParaRPr lang="it-IT" sz="2400" i="1" dirty="0"/>
          </a:p>
        </p:txBody>
      </p:sp>
      <p:sp>
        <p:nvSpPr>
          <p:cNvPr id="3" name="Segnaposto contenuto 2"/>
          <p:cNvSpPr>
            <a:spLocks noGrp="1"/>
          </p:cNvSpPr>
          <p:nvPr>
            <p:ph idx="1"/>
          </p:nvPr>
        </p:nvSpPr>
        <p:spPr>
          <a:xfrm>
            <a:off x="398929" y="1860460"/>
            <a:ext cx="11165541" cy="4217612"/>
          </a:xfrm>
        </p:spPr>
        <p:txBody>
          <a:bodyPr/>
          <a:lstStyle/>
          <a:p>
            <a:pPr algn="just"/>
            <a:r>
              <a:rPr lang="it-IT" sz="2200" dirty="0" smtClean="0"/>
              <a:t>Parliamo </a:t>
            </a:r>
            <a:r>
              <a:rPr lang="it-IT" sz="2200" dirty="0"/>
              <a:t>innanzitutto di persone straniere, richiedenti asilo, riconosciuti, regolari e non, che sostano tutto il giorno nelle aree verdi del quartiere. Non sono residenti a Ferrara e provengono per lo più da Centri di Accoglienza del Sud Italia. Sono </a:t>
            </a:r>
            <a:r>
              <a:rPr lang="it-IT" sz="2200" dirty="0" smtClean="0"/>
              <a:t>ragazzi </a:t>
            </a:r>
            <a:r>
              <a:rPr lang="it-IT" sz="2200" dirty="0"/>
              <a:t>di età compresa tra i 18 e i 30 anni, </a:t>
            </a:r>
            <a:r>
              <a:rPr lang="it-IT" sz="2200" dirty="0" smtClean="0"/>
              <a:t>quasi tutti </a:t>
            </a:r>
            <a:r>
              <a:rPr lang="it-IT" sz="2200" dirty="0"/>
              <a:t>di origine nigeriana. Nessuno parla perfettamente la lingua italiana, in pochissimi la comprendono. La loro situazione legale è piuttosto incerta, la maggior parte sono </a:t>
            </a:r>
            <a:r>
              <a:rPr lang="it-IT" sz="2200" dirty="0" err="1"/>
              <a:t>diniegati</a:t>
            </a:r>
            <a:r>
              <a:rPr lang="it-IT" sz="2200" dirty="0"/>
              <a:t> in attesa del primo ricorso, altri </a:t>
            </a:r>
            <a:r>
              <a:rPr lang="it-IT" sz="2200" dirty="0" smtClean="0"/>
              <a:t>in fase </a:t>
            </a:r>
            <a:r>
              <a:rPr lang="it-IT" sz="2200" dirty="0"/>
              <a:t>di Richiesta di Asilo o già in possesso dei documenti ma incapaci di uscire da questa situazione di limbo e di allontanarsi da una situazione paradossalmente sicura per loro. Arrivano a Ferrara attraverso diversi contatti e passaparola, raggiungendo amici e conoscenti che si propongono di ospitarli o offrono loro un determinato Business. Non conoscono la città e non conoscono il centro storico e di conseguenza non conoscono i servizi e gli sportelli utili .</a:t>
            </a:r>
          </a:p>
        </p:txBody>
      </p:sp>
    </p:spTree>
    <p:extLst>
      <p:ext uri="{BB962C8B-B14F-4D97-AF65-F5344CB8AC3E}">
        <p14:creationId xmlns:p14="http://schemas.microsoft.com/office/powerpoint/2010/main" val="3963775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51329" y="1699094"/>
            <a:ext cx="10966451" cy="4416425"/>
          </a:xfrm>
        </p:spPr>
        <p:txBody>
          <a:bodyPr/>
          <a:lstStyle/>
          <a:p>
            <a:pPr algn="just"/>
            <a:r>
              <a:rPr lang="it-IT" sz="2200" dirty="0" smtClean="0"/>
              <a:t>1- </a:t>
            </a:r>
            <a:r>
              <a:rPr lang="it-IT" sz="2200" dirty="0"/>
              <a:t>Presentazione e conoscenza </a:t>
            </a:r>
            <a:endParaRPr lang="it-IT" sz="2200" dirty="0" smtClean="0"/>
          </a:p>
          <a:p>
            <a:pPr algn="just"/>
            <a:r>
              <a:rPr lang="it-IT" sz="2200" dirty="0" smtClean="0"/>
              <a:t>2- </a:t>
            </a:r>
            <a:r>
              <a:rPr lang="it-IT" sz="2200" dirty="0"/>
              <a:t>Ascolto e raccolta delle informazioni </a:t>
            </a:r>
            <a:endParaRPr lang="it-IT" sz="2200" dirty="0" smtClean="0"/>
          </a:p>
          <a:p>
            <a:pPr algn="just"/>
            <a:r>
              <a:rPr lang="it-IT" sz="2200" dirty="0" smtClean="0"/>
              <a:t>3- </a:t>
            </a:r>
            <a:r>
              <a:rPr lang="it-IT" sz="2200" dirty="0"/>
              <a:t>Lettura dei bisogni e orientamento ai </a:t>
            </a:r>
            <a:r>
              <a:rPr lang="it-IT" sz="2200" dirty="0" smtClean="0"/>
              <a:t>Servizi</a:t>
            </a:r>
          </a:p>
          <a:p>
            <a:pPr algn="ctr"/>
            <a:r>
              <a:rPr lang="it-IT" sz="2400" i="1" dirty="0" smtClean="0"/>
              <a:t> </a:t>
            </a:r>
            <a:r>
              <a:rPr lang="it-IT" sz="2400" i="1" dirty="0"/>
              <a:t>Obiettivi e finalità trasversali: </a:t>
            </a:r>
            <a:endParaRPr lang="it-IT" sz="2400" i="1" dirty="0" smtClean="0"/>
          </a:p>
          <a:p>
            <a:pPr marL="457200" indent="-457200" algn="just">
              <a:buFontTx/>
              <a:buChar char="-"/>
            </a:pPr>
            <a:r>
              <a:rPr lang="it-IT" sz="2200" dirty="0" smtClean="0"/>
              <a:t>funzione </a:t>
            </a:r>
            <a:r>
              <a:rPr lang="it-IT" sz="2200" dirty="0"/>
              <a:t>Educativa intesa come condivisione di norme e buone prassi nell'utilizzo di spazi comuni (gettare le bottiglie di birra nei cestini, parcheggiare le biciclette nelle rastrelliere, etc..) </a:t>
            </a:r>
            <a:endParaRPr lang="it-IT" sz="2200" dirty="0" smtClean="0"/>
          </a:p>
          <a:p>
            <a:pPr marL="457200" indent="-457200" algn="just">
              <a:buFontTx/>
              <a:buChar char="-"/>
            </a:pPr>
            <a:r>
              <a:rPr lang="it-IT" sz="2200" dirty="0" smtClean="0"/>
              <a:t>creazione </a:t>
            </a:r>
            <a:r>
              <a:rPr lang="it-IT" sz="2200" dirty="0"/>
              <a:t>di co-progettazioni condivise e progetti </a:t>
            </a:r>
            <a:r>
              <a:rPr lang="it-IT" sz="2200" dirty="0" smtClean="0"/>
              <a:t>partecipati; </a:t>
            </a:r>
            <a:r>
              <a:rPr lang="it-IT" sz="2200" dirty="0"/>
              <a:t>la conoscenza e la creazione di legami di fiducia hanno favorito la nascita di momenti e attività condivise durante le quali hanno preso parte sia cittadini italiani che stranieri (giornata di pulizia del parco con merenda finale)</a:t>
            </a:r>
          </a:p>
        </p:txBody>
      </p:sp>
      <p:sp>
        <p:nvSpPr>
          <p:cNvPr id="4" name="Titolo 3"/>
          <p:cNvSpPr>
            <a:spLocks noGrp="1"/>
          </p:cNvSpPr>
          <p:nvPr>
            <p:ph type="title"/>
          </p:nvPr>
        </p:nvSpPr>
        <p:spPr>
          <a:xfrm>
            <a:off x="667870" y="1196788"/>
            <a:ext cx="10849910" cy="229535"/>
          </a:xfrm>
        </p:spPr>
        <p:txBody>
          <a:bodyPr/>
          <a:lstStyle/>
          <a:p>
            <a:r>
              <a:rPr lang="it-IT" sz="2400" i="1" dirty="0" err="1" smtClean="0"/>
              <a:t>Step</a:t>
            </a:r>
            <a:r>
              <a:rPr lang="it-IT" sz="2400" i="1" dirty="0" smtClean="0"/>
              <a:t> e fasi del primo incontro:</a:t>
            </a:r>
            <a:endParaRPr lang="it-IT" sz="2400" i="1" dirty="0"/>
          </a:p>
        </p:txBody>
      </p:sp>
    </p:spTree>
    <p:extLst>
      <p:ext uri="{BB962C8B-B14F-4D97-AF65-F5344CB8AC3E}">
        <p14:creationId xmlns:p14="http://schemas.microsoft.com/office/powerpoint/2010/main" val="37935442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01153" y="1119421"/>
            <a:ext cx="7032812" cy="5187250"/>
          </a:xfrm>
        </p:spPr>
      </p:pic>
    </p:spTree>
    <p:extLst>
      <p:ext uri="{BB962C8B-B14F-4D97-AF65-F5344CB8AC3E}">
        <p14:creationId xmlns:p14="http://schemas.microsoft.com/office/powerpoint/2010/main" val="23263368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069" y="1281794"/>
            <a:ext cx="4087907" cy="5132453"/>
          </a:xfrm>
        </p:spPr>
      </p:pic>
    </p:spTree>
    <p:extLst>
      <p:ext uri="{BB962C8B-B14F-4D97-AF65-F5344CB8AC3E}">
        <p14:creationId xmlns:p14="http://schemas.microsoft.com/office/powerpoint/2010/main" val="2703891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3741" y="1268133"/>
            <a:ext cx="10966451" cy="1139825"/>
          </a:xfrm>
        </p:spPr>
        <p:txBody>
          <a:bodyPr/>
          <a:lstStyle/>
          <a:p>
            <a:r>
              <a:rPr lang="it-IT" sz="2400" i="1" dirty="0" smtClean="0"/>
              <a:t>Progetto </a:t>
            </a:r>
            <a:r>
              <a:rPr lang="it-IT" sz="2400" i="1" dirty="0" err="1" smtClean="0"/>
              <a:t>CaspER</a:t>
            </a:r>
            <a:r>
              <a:rPr lang="it-IT" sz="2400" i="1" dirty="0" smtClean="0"/>
              <a:t> e</a:t>
            </a:r>
            <a:br>
              <a:rPr lang="it-IT" sz="2400" i="1" dirty="0" smtClean="0"/>
            </a:br>
            <a:r>
              <a:rPr lang="it-IT" sz="2400" i="1" dirty="0" smtClean="0"/>
              <a:t> Unità Mobile di prossimità</a:t>
            </a:r>
            <a:endParaRPr lang="it-IT" sz="2400" i="1" dirty="0"/>
          </a:p>
        </p:txBody>
      </p:sp>
      <p:sp>
        <p:nvSpPr>
          <p:cNvPr id="3" name="Segnaposto contenuto 2"/>
          <p:cNvSpPr>
            <a:spLocks noGrp="1"/>
          </p:cNvSpPr>
          <p:nvPr>
            <p:ph idx="1"/>
          </p:nvPr>
        </p:nvSpPr>
        <p:spPr>
          <a:xfrm>
            <a:off x="927848" y="2761411"/>
            <a:ext cx="10612344" cy="3531813"/>
          </a:xfrm>
        </p:spPr>
        <p:txBody>
          <a:bodyPr/>
          <a:lstStyle/>
          <a:p>
            <a:pPr algn="just"/>
            <a:r>
              <a:rPr lang="it-IT" sz="2200" dirty="0"/>
              <a:t>Con il progetto </a:t>
            </a:r>
            <a:r>
              <a:rPr lang="it-IT" sz="2200" dirty="0" err="1"/>
              <a:t>Casp</a:t>
            </a:r>
            <a:r>
              <a:rPr lang="it-IT" sz="2200" dirty="0"/>
              <a:t>-ER è stato possibile implementare il lavoro di </a:t>
            </a:r>
            <a:r>
              <a:rPr lang="it-IT" sz="2200" dirty="0" err="1" smtClean="0"/>
              <a:t>Outreach</a:t>
            </a:r>
            <a:r>
              <a:rPr lang="it-IT" sz="2200" dirty="0" smtClean="0"/>
              <a:t>, </a:t>
            </a:r>
            <a:r>
              <a:rPr lang="it-IT" sz="2200" dirty="0"/>
              <a:t>favorendo l'azione di orientamento e supporto ai cittadini di Paesi Terzi anche al di fuori dei Servizi Sociali o altri servizi beneficiari del progetto. </a:t>
            </a:r>
            <a:endParaRPr lang="it-IT" sz="2200" dirty="0" smtClean="0"/>
          </a:p>
          <a:p>
            <a:pPr algn="just"/>
            <a:r>
              <a:rPr lang="it-IT" sz="2200" dirty="0" smtClean="0"/>
              <a:t>Con il nuovo progetto «IMPACT» sarà possibile sviluppare azioni più concrete e maggiormente dirette a questo target di riferimento.</a:t>
            </a:r>
            <a:endParaRPr lang="it-IT" sz="2200" dirty="0"/>
          </a:p>
        </p:txBody>
      </p:sp>
    </p:spTree>
    <p:extLst>
      <p:ext uri="{BB962C8B-B14F-4D97-AF65-F5344CB8AC3E}">
        <p14:creationId xmlns:p14="http://schemas.microsoft.com/office/powerpoint/2010/main" val="2509359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070" y="1087040"/>
            <a:ext cx="4249271" cy="5488572"/>
          </a:xfrm>
        </p:spPr>
      </p:pic>
    </p:spTree>
    <p:extLst>
      <p:ext uri="{BB962C8B-B14F-4D97-AF65-F5344CB8AC3E}">
        <p14:creationId xmlns:p14="http://schemas.microsoft.com/office/powerpoint/2010/main" val="1626635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CasellaDiTesto 5">
            <a:extLst>
              <a:ext uri="{FF2B5EF4-FFF2-40B4-BE49-F238E27FC236}">
                <a16:creationId xmlns:a16="http://schemas.microsoft.com/office/drawing/2014/main" xmlns="" id="{76EDF2FC-8C76-4312-BA97-FEDB3E94F319}"/>
              </a:ext>
            </a:extLst>
          </p:cNvPr>
          <p:cNvSpPr txBox="1">
            <a:spLocks noChangeArrowheads="1"/>
          </p:cNvSpPr>
          <p:nvPr/>
        </p:nvSpPr>
        <p:spPr bwMode="auto">
          <a:xfrm>
            <a:off x="3000375" y="3068639"/>
            <a:ext cx="28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1</a:t>
            </a:r>
          </a:p>
        </p:txBody>
      </p:sp>
      <p:sp>
        <p:nvSpPr>
          <p:cNvPr id="7175" name="CasellaDiTesto 6">
            <a:extLst>
              <a:ext uri="{FF2B5EF4-FFF2-40B4-BE49-F238E27FC236}">
                <a16:creationId xmlns:a16="http://schemas.microsoft.com/office/drawing/2014/main" xmlns="" id="{34FAAEFB-FA83-43B2-B7C1-53D573ACA226}"/>
              </a:ext>
            </a:extLst>
          </p:cNvPr>
          <p:cNvSpPr txBox="1">
            <a:spLocks noChangeArrowheads="1"/>
          </p:cNvSpPr>
          <p:nvPr/>
        </p:nvSpPr>
        <p:spPr bwMode="auto">
          <a:xfrm>
            <a:off x="3287714" y="3938589"/>
            <a:ext cx="287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2</a:t>
            </a:r>
          </a:p>
        </p:txBody>
      </p:sp>
      <p:sp>
        <p:nvSpPr>
          <p:cNvPr id="7176" name="CasellaDiTesto 7">
            <a:extLst>
              <a:ext uri="{FF2B5EF4-FFF2-40B4-BE49-F238E27FC236}">
                <a16:creationId xmlns:a16="http://schemas.microsoft.com/office/drawing/2014/main" xmlns="" id="{8D279F28-6725-4D0E-8CC8-AB541E0DF061}"/>
              </a:ext>
            </a:extLst>
          </p:cNvPr>
          <p:cNvSpPr txBox="1">
            <a:spLocks noChangeArrowheads="1"/>
          </p:cNvSpPr>
          <p:nvPr/>
        </p:nvSpPr>
        <p:spPr bwMode="auto">
          <a:xfrm>
            <a:off x="3286125" y="4826000"/>
            <a:ext cx="2873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3</a:t>
            </a:r>
          </a:p>
        </p:txBody>
      </p:sp>
      <p:sp>
        <p:nvSpPr>
          <p:cNvPr id="7177" name="CasellaDiTesto 8">
            <a:extLst>
              <a:ext uri="{FF2B5EF4-FFF2-40B4-BE49-F238E27FC236}">
                <a16:creationId xmlns:a16="http://schemas.microsoft.com/office/drawing/2014/main" xmlns="" id="{20EB6160-758F-4DDD-B29B-CF4C895D86D7}"/>
              </a:ext>
            </a:extLst>
          </p:cNvPr>
          <p:cNvSpPr txBox="1">
            <a:spLocks noChangeArrowheads="1"/>
          </p:cNvSpPr>
          <p:nvPr/>
        </p:nvSpPr>
        <p:spPr bwMode="auto">
          <a:xfrm>
            <a:off x="2927351" y="5749925"/>
            <a:ext cx="4238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49263" eaLnBrk="0" fontAlgn="base" hangingPunct="0">
              <a:spcBef>
                <a:spcPct val="0"/>
              </a:spcBef>
              <a:spcAft>
                <a:spcPct val="0"/>
              </a:spcAft>
            </a:pPr>
            <a:r>
              <a:rPr lang="en-US" altLang="it-IT">
                <a:solidFill>
                  <a:srgbClr val="FFFFFF"/>
                </a:solidFill>
                <a:latin typeface="Arial" panose="020B0604020202020204" pitchFamily="34" charset="0"/>
                <a:ea typeface="MS PGothic" panose="020B0600070205080204" pitchFamily="34" charset="-128"/>
              </a:rPr>
              <a:t>4</a:t>
            </a:r>
          </a:p>
        </p:txBody>
      </p:sp>
      <p:sp>
        <p:nvSpPr>
          <p:cNvPr id="5" name="Titolo 4">
            <a:extLst>
              <a:ext uri="{FF2B5EF4-FFF2-40B4-BE49-F238E27FC236}">
                <a16:creationId xmlns:a16="http://schemas.microsoft.com/office/drawing/2014/main" xmlns="" id="{EFFC3C78-5100-4B3C-BC09-B9ED9FD77767}"/>
              </a:ext>
            </a:extLst>
          </p:cNvPr>
          <p:cNvSpPr>
            <a:spLocks noGrp="1"/>
          </p:cNvSpPr>
          <p:nvPr>
            <p:ph type="title"/>
          </p:nvPr>
        </p:nvSpPr>
        <p:spPr>
          <a:xfrm>
            <a:off x="981635" y="1097806"/>
            <a:ext cx="10002745" cy="865466"/>
          </a:xfrm>
        </p:spPr>
        <p:txBody>
          <a:bodyPr/>
          <a:lstStyle/>
          <a:p>
            <a:r>
              <a:rPr lang="it-IT" sz="2800" b="1" dirty="0" smtClean="0"/>
              <a:t>Come l’abbiamo declinato noi:</a:t>
            </a:r>
            <a:endParaRPr lang="it-IT" sz="2800" dirty="0"/>
          </a:p>
        </p:txBody>
      </p:sp>
      <p:sp>
        <p:nvSpPr>
          <p:cNvPr id="2" name="Rettangolo 1"/>
          <p:cNvSpPr/>
          <p:nvPr/>
        </p:nvSpPr>
        <p:spPr>
          <a:xfrm>
            <a:off x="981636" y="1923207"/>
            <a:ext cx="10757646" cy="3785652"/>
          </a:xfrm>
          <a:prstGeom prst="rect">
            <a:avLst/>
          </a:prstGeom>
        </p:spPr>
        <p:txBody>
          <a:bodyPr wrap="square">
            <a:spAutoFit/>
          </a:bodyPr>
          <a:lstStyle/>
          <a:p>
            <a:pPr algn="ctr">
              <a:spcAft>
                <a:spcPts val="0"/>
              </a:spcAft>
            </a:pPr>
            <a:r>
              <a:rPr lang="it-IT" sz="1600" b="1" u="sng" dirty="0">
                <a:solidFill>
                  <a:srgbClr val="FF0000"/>
                </a:solidFill>
                <a:ea typeface="Calibri" panose="020F0502020204030204" pitchFamily="34" charset="0"/>
              </a:rPr>
              <a:t>CONSULENZA LEGALE (a titolo esemplificativo)</a:t>
            </a:r>
            <a:endParaRPr lang="it-IT" sz="1600" b="1" dirty="0">
              <a:solidFill>
                <a:srgbClr val="FF0000"/>
              </a:solidFill>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Consulenza nei percorsi di conversione e rinnovo del permesso di soggiorno;</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Segnalazione di pratiche “sospese” (pratiche di rinnovo o conversione bloccate) o da integrare presso la Questura </a:t>
            </a:r>
            <a:r>
              <a:rPr lang="it-IT" sz="1600" kern="50" dirty="0" smtClean="0">
                <a:solidFill>
                  <a:srgbClr val="000000"/>
                </a:solidFill>
                <a:ea typeface="Calibri" panose="020F0502020204030204" pitchFamily="34" charset="0"/>
                <a:cs typeface="Arial" panose="020B0604020202020204" pitchFamily="34" charset="0"/>
              </a:rPr>
              <a:t>(</a:t>
            </a:r>
            <a:r>
              <a:rPr lang="it-IT" sz="1600" kern="50" dirty="0">
                <a:solidFill>
                  <a:srgbClr val="000000"/>
                </a:solidFill>
                <a:ea typeface="Calibri" panose="020F0502020204030204" pitchFamily="34" charset="0"/>
                <a:cs typeface="Arial" panose="020B0604020202020204" pitchFamily="34" charset="0"/>
              </a:rPr>
              <a:t>es. istanze di permesso di soggiorno depositate, per le quali sia stata notificata una comunicazione ex art. 10 bis l. 241/90, c.d. motivi ostativi);</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Redazione di istanze attinenti al profilo giuridico-documentale da depositare presso pubblici uffici (es. INPS, Agenzia dell'Entrate, Centro per l'Impiego, etc.);</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Supporto per il deposito delle istanze di titolo/documento di viaggio presso la Questura o per le richieste di passaporto da avviare presso le autorità consolari di riferimento;</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Consulenza per l'avvio di procedure di ricongiungimento familiare o per la richiesta di cittadinanza;</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Orientamento e re-indirizzamento a servizi legali specialistici per procedimenti giudiziari o procedure amministrative aperte;</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Consulenza quanto ai programmi di Ritorno Volontario Assistito;</a:t>
            </a:r>
            <a:endParaRPr lang="it-IT" sz="1600" dirty="0">
              <a:ea typeface="Calibri" panose="020F0502020204030204" pitchFamily="34" charset="0"/>
            </a:endParaRPr>
          </a:p>
          <a:p>
            <a:pPr marL="342900" lvl="0" indent="-342900" algn="just">
              <a:spcAft>
                <a:spcPts val="0"/>
              </a:spcAft>
              <a:buFont typeface="+mj-lt"/>
              <a:buAutoNum type="arabicPeriod"/>
              <a:tabLst>
                <a:tab pos="457200" algn="l"/>
              </a:tabLst>
            </a:pPr>
            <a:r>
              <a:rPr lang="it-IT" sz="1600" kern="50" dirty="0">
                <a:solidFill>
                  <a:srgbClr val="000000"/>
                </a:solidFill>
                <a:ea typeface="Calibri" panose="020F0502020204030204" pitchFamily="34" charset="0"/>
                <a:cs typeface="Arial" panose="020B0604020202020204" pitchFamily="34" charset="0"/>
              </a:rPr>
              <a:t>Supporto e consulenza per eventuali contatti e scambi informativi da avviare con Istituzioni Pubbliche e in particolare con: Prefetture, Commissioni Territoriali, Ministeri.</a:t>
            </a:r>
            <a:endParaRPr lang="it-IT" sz="1600" dirty="0">
              <a:ea typeface="Calibri" panose="020F0502020204030204" pitchFamily="34" charset="0"/>
            </a:endParaRPr>
          </a:p>
        </p:txBody>
      </p:sp>
    </p:spTree>
    <p:extLst>
      <p:ext uri="{BB962C8B-B14F-4D97-AF65-F5344CB8AC3E}">
        <p14:creationId xmlns:p14="http://schemas.microsoft.com/office/powerpoint/2010/main" val="3213285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47165" y="1304365"/>
            <a:ext cx="10728886" cy="4717024"/>
          </a:xfrm>
        </p:spPr>
        <p:txBody>
          <a:bodyPr/>
          <a:lstStyle/>
          <a:p>
            <a:pPr marL="0" lvl="0" indent="0" algn="ctr" defTabSz="914400" eaLnBrk="1" fontAlgn="auto" hangingPunct="1">
              <a:lnSpc>
                <a:spcPct val="90000"/>
              </a:lnSpc>
              <a:spcBef>
                <a:spcPts val="1000"/>
              </a:spcBef>
              <a:spcAft>
                <a:spcPts val="0"/>
              </a:spcAft>
              <a:buClrTx/>
              <a:buSzTx/>
            </a:pPr>
            <a:r>
              <a:rPr lang="it-IT" sz="1600" b="1" u="sng" kern="1200" dirty="0">
                <a:solidFill>
                  <a:srgbClr val="FF0000"/>
                </a:solidFill>
                <a:latin typeface="+mj-lt"/>
                <a:ea typeface="Calibri" panose="020F0502020204030204" pitchFamily="34" charset="0"/>
              </a:rPr>
              <a:t>CONSULENZA EDUCATIVA (a titolo esemplificativo)</a:t>
            </a:r>
          </a:p>
          <a:p>
            <a:pPr marL="0" lvl="0" indent="0" algn="just" defTabSz="914400" eaLnBrk="1" fontAlgn="auto" hangingPunct="1">
              <a:lnSpc>
                <a:spcPct val="90000"/>
              </a:lnSpc>
              <a:spcBef>
                <a:spcPts val="0"/>
              </a:spcBef>
              <a:spcAft>
                <a:spcPts val="0"/>
              </a:spcAft>
              <a:buClrTx/>
              <a:buSzTx/>
            </a:pPr>
            <a:endParaRPr lang="it-IT" sz="1400" kern="1200" dirty="0" smtClean="0">
              <a:solidFill>
                <a:prstClr val="black"/>
              </a:solidFill>
              <a:latin typeface="+mj-lt"/>
              <a:ea typeface="Calibri" panose="020F0502020204030204" pitchFamily="34" charset="0"/>
              <a:cs typeface="Times New Roman" panose="02020603050405020304" pitchFamily="18" charset="0"/>
            </a:endParaRPr>
          </a:p>
          <a:p>
            <a:pPr marL="0" lvl="0" indent="0" algn="just" defTabSz="914400" eaLnBrk="1" fontAlgn="auto" hangingPunct="1">
              <a:lnSpc>
                <a:spcPct val="90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1</a:t>
            </a:r>
            <a:r>
              <a:rPr lang="it-IT" sz="1400" kern="1200" dirty="0">
                <a:solidFill>
                  <a:prstClr val="black"/>
                </a:solidFill>
                <a:latin typeface="+mj-lt"/>
                <a:ea typeface="Calibri" panose="020F0502020204030204" pitchFamily="34" charset="0"/>
                <a:cs typeface="Times New Roman" panose="02020603050405020304" pitchFamily="18" charset="0"/>
              </a:rPr>
              <a:t>. Supporto alla ricerca attiva del lavoro attraverso: redazione CV, erogazioni indirizzi agenzie per il lavoro e relativa iscrizione on line, preparazione al colloquio di lavoro, supporto nella redazione di lettere motivazionali e di presentazione, ricerca offerte e tirocini;</a:t>
            </a:r>
            <a:endParaRPr lang="it-IT" sz="1400" kern="1200" dirty="0">
              <a:solidFill>
                <a:prstClr val="black"/>
              </a:solidFill>
              <a:latin typeface="+mj-lt"/>
              <a:ea typeface="Calibri" panose="020F0502020204030204" pitchFamily="34" charset="0"/>
            </a:endParaRPr>
          </a:p>
          <a:p>
            <a:pPr marL="0" lvl="0" indent="0" algn="just" defTabSz="914400" eaLnBrk="1" fontAlgn="auto" hangingPunct="1">
              <a:lnSpc>
                <a:spcPct val="90000"/>
              </a:lnSpc>
              <a:spcBef>
                <a:spcPts val="0"/>
              </a:spcBef>
              <a:spcAft>
                <a:spcPts val="0"/>
              </a:spcAft>
              <a:buClrTx/>
              <a:buSzTx/>
            </a:pPr>
            <a:endParaRPr lang="it-IT" sz="1400" kern="1200" dirty="0" smtClean="0">
              <a:solidFill>
                <a:prstClr val="black"/>
              </a:solidFill>
              <a:latin typeface="+mj-lt"/>
              <a:ea typeface="Calibri" panose="020F0502020204030204" pitchFamily="34" charset="0"/>
              <a:cs typeface="Times New Roman" panose="02020603050405020304" pitchFamily="18" charset="0"/>
            </a:endParaRPr>
          </a:p>
          <a:p>
            <a:pPr marL="0" lvl="0" indent="0" algn="just" defTabSz="914400" eaLnBrk="1" fontAlgn="auto" hangingPunct="1">
              <a:lnSpc>
                <a:spcPct val="90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2.Supporto </a:t>
            </a:r>
            <a:r>
              <a:rPr lang="it-IT" sz="1400" kern="1200" dirty="0">
                <a:solidFill>
                  <a:prstClr val="black"/>
                </a:solidFill>
                <a:latin typeface="+mj-lt"/>
                <a:ea typeface="Calibri" panose="020F0502020204030204" pitchFamily="34" charset="0"/>
                <a:cs typeface="Times New Roman" panose="02020603050405020304" pitchFamily="18" charset="0"/>
              </a:rPr>
              <a:t>alla ricerca abitativa attraverso: ricerca attiva su portali online, segnalazione agenzie immobiliari, valutazione varie possibilità rispetto alla disponibilità economica, ricerca soluzioni con affitto agevolato;</a:t>
            </a:r>
            <a:endParaRPr lang="it-IT" sz="1400" kern="1200" dirty="0">
              <a:solidFill>
                <a:prstClr val="black"/>
              </a:solidFill>
              <a:latin typeface="+mj-lt"/>
              <a:ea typeface="Calibri" panose="020F0502020204030204" pitchFamily="34" charset="0"/>
            </a:endParaRPr>
          </a:p>
          <a:p>
            <a:pPr marL="0" lvl="0" indent="0" algn="just" defTabSz="914400" eaLnBrk="1" fontAlgn="auto" hangingPunct="1">
              <a:lnSpc>
                <a:spcPct val="90000"/>
              </a:lnSpc>
              <a:spcBef>
                <a:spcPts val="0"/>
              </a:spcBef>
              <a:spcAft>
                <a:spcPts val="0"/>
              </a:spcAft>
              <a:buClrTx/>
              <a:buSzTx/>
            </a:pPr>
            <a:endParaRPr lang="it-IT" sz="1400" kern="1200" dirty="0" smtClean="0">
              <a:solidFill>
                <a:prstClr val="black"/>
              </a:solidFill>
              <a:latin typeface="+mj-lt"/>
              <a:ea typeface="Calibri" panose="020F0502020204030204" pitchFamily="34" charset="0"/>
              <a:cs typeface="Times New Roman" panose="02020603050405020304" pitchFamily="18" charset="0"/>
            </a:endParaRPr>
          </a:p>
          <a:p>
            <a:pPr marL="0" lvl="0" indent="0" algn="just" defTabSz="914400" eaLnBrk="1" fontAlgn="auto" hangingPunct="1">
              <a:lnSpc>
                <a:spcPct val="90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3</a:t>
            </a:r>
            <a:r>
              <a:rPr lang="it-IT" sz="1400" kern="1200" dirty="0">
                <a:solidFill>
                  <a:prstClr val="black"/>
                </a:solidFill>
                <a:latin typeface="+mj-lt"/>
                <a:ea typeface="Calibri" panose="020F0502020204030204" pitchFamily="34" charset="0"/>
                <a:cs typeface="Times New Roman" panose="02020603050405020304" pitchFamily="18" charset="0"/>
              </a:rPr>
              <a:t>. Supporto all’apprendimento della lingua italiana attraverso: iscrizione a corsi di italiano presenti sul territorio, supporto nell’esecuzione di esercizi di letto-scrittura, lessico e conversazione;</a:t>
            </a:r>
            <a:endParaRPr lang="it-IT" sz="1400" kern="1200" dirty="0">
              <a:solidFill>
                <a:prstClr val="black"/>
              </a:solidFill>
              <a:latin typeface="+mj-lt"/>
              <a:ea typeface="Calibri" panose="020F0502020204030204" pitchFamily="34" charset="0"/>
            </a:endParaRPr>
          </a:p>
          <a:p>
            <a:pPr marL="0" lvl="0" indent="0" algn="just" defTabSz="914400" eaLnBrk="1" fontAlgn="auto" hangingPunct="1">
              <a:lnSpc>
                <a:spcPct val="90000"/>
              </a:lnSpc>
              <a:spcBef>
                <a:spcPts val="0"/>
              </a:spcBef>
              <a:spcAft>
                <a:spcPts val="0"/>
              </a:spcAft>
              <a:buClrTx/>
              <a:buSzTx/>
            </a:pPr>
            <a:endParaRPr lang="it-IT" sz="1400" kern="1200" dirty="0" smtClean="0">
              <a:solidFill>
                <a:prstClr val="black"/>
              </a:solidFill>
              <a:latin typeface="+mj-lt"/>
              <a:ea typeface="Calibri" panose="020F0502020204030204" pitchFamily="34" charset="0"/>
              <a:cs typeface="Times New Roman" panose="02020603050405020304" pitchFamily="18" charset="0"/>
            </a:endParaRPr>
          </a:p>
          <a:p>
            <a:pPr marL="0" lvl="0" indent="0" algn="just" defTabSz="914400" eaLnBrk="1" fontAlgn="auto" hangingPunct="1">
              <a:lnSpc>
                <a:spcPct val="90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4</a:t>
            </a:r>
            <a:r>
              <a:rPr lang="it-IT" sz="1400" kern="1200" dirty="0">
                <a:solidFill>
                  <a:prstClr val="black"/>
                </a:solidFill>
                <a:latin typeface="+mj-lt"/>
                <a:ea typeface="Calibri" panose="020F0502020204030204" pitchFamily="34" charset="0"/>
                <a:cs typeface="Times New Roman" panose="02020603050405020304" pitchFamily="18" charset="0"/>
              </a:rPr>
              <a:t>. Supporto all’integrazione: erogazione di informazioni relativamente alla presenza e all’accesso ai vari servizi, ricerca di associazioni e circoli sportivi, di musica e teatro, supporto nella creazione di una rete di persone per supporto reciproco, mediazione sociale e rapporti di vicinato;</a:t>
            </a:r>
            <a:endParaRPr lang="it-IT" sz="1400" kern="1200" dirty="0">
              <a:solidFill>
                <a:prstClr val="black"/>
              </a:solidFill>
              <a:latin typeface="+mj-lt"/>
              <a:ea typeface="Calibri" panose="020F0502020204030204" pitchFamily="34" charset="0"/>
            </a:endParaRPr>
          </a:p>
          <a:p>
            <a:pPr marL="0" lvl="0" indent="0" algn="just" defTabSz="914400" eaLnBrk="1" fontAlgn="auto" hangingPunct="1">
              <a:lnSpc>
                <a:spcPct val="90000"/>
              </a:lnSpc>
              <a:spcBef>
                <a:spcPts val="0"/>
              </a:spcBef>
              <a:spcAft>
                <a:spcPts val="0"/>
              </a:spcAft>
              <a:buClrTx/>
              <a:buSzTx/>
            </a:pPr>
            <a:endParaRPr lang="it-IT" sz="1400" kern="1200" dirty="0" smtClean="0">
              <a:solidFill>
                <a:prstClr val="black"/>
              </a:solidFill>
              <a:latin typeface="+mj-lt"/>
              <a:ea typeface="Calibri" panose="020F0502020204030204" pitchFamily="34" charset="0"/>
              <a:cs typeface="Times New Roman" panose="02020603050405020304" pitchFamily="18" charset="0"/>
            </a:endParaRPr>
          </a:p>
          <a:p>
            <a:pPr marL="0" lvl="0" indent="0" algn="just" defTabSz="914400" eaLnBrk="1" fontAlgn="auto" hangingPunct="1">
              <a:lnSpc>
                <a:spcPct val="90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5.Supporto </a:t>
            </a:r>
            <a:r>
              <a:rPr lang="it-IT" sz="1400" kern="1200" dirty="0">
                <a:solidFill>
                  <a:prstClr val="black"/>
                </a:solidFill>
                <a:latin typeface="+mj-lt"/>
                <a:ea typeface="Calibri" panose="020F0502020204030204" pitchFamily="34" charset="0"/>
                <a:cs typeface="Times New Roman" panose="02020603050405020304" pitchFamily="18" charset="0"/>
              </a:rPr>
              <a:t>nella compilazione di pratiche e burocrazia varia: invalidità civile, documentazione per richiesta residenza, documentazione necessaria al rinnovo del permesso di soggiorno, documentazione per iscrizione al SSN;</a:t>
            </a:r>
            <a:endParaRPr lang="it-IT" sz="1400" kern="1200" dirty="0">
              <a:solidFill>
                <a:prstClr val="black"/>
              </a:solidFill>
              <a:latin typeface="+mj-lt"/>
              <a:ea typeface="Calibri" panose="020F0502020204030204" pitchFamily="34" charset="0"/>
            </a:endParaRPr>
          </a:p>
          <a:p>
            <a:pPr marL="0" lvl="0" indent="0" algn="just" defTabSz="914400" eaLnBrk="1" fontAlgn="auto" hangingPunct="1">
              <a:lnSpc>
                <a:spcPct val="90000"/>
              </a:lnSpc>
              <a:spcBef>
                <a:spcPts val="0"/>
              </a:spcBef>
              <a:spcAft>
                <a:spcPts val="0"/>
              </a:spcAft>
              <a:buClrTx/>
              <a:buSzTx/>
            </a:pPr>
            <a:endParaRPr lang="it-IT" sz="1400" kern="1200" dirty="0" smtClean="0">
              <a:solidFill>
                <a:prstClr val="black"/>
              </a:solidFill>
              <a:latin typeface="+mj-lt"/>
              <a:ea typeface="Calibri" panose="020F0502020204030204" pitchFamily="34" charset="0"/>
              <a:cs typeface="Times New Roman" panose="02020603050405020304" pitchFamily="18" charset="0"/>
            </a:endParaRPr>
          </a:p>
          <a:p>
            <a:pPr marL="0" lvl="0" indent="0" algn="just" defTabSz="914400" eaLnBrk="1" fontAlgn="auto" hangingPunct="1">
              <a:lnSpc>
                <a:spcPct val="90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6</a:t>
            </a:r>
            <a:r>
              <a:rPr lang="it-IT" sz="1400" kern="1200" dirty="0">
                <a:solidFill>
                  <a:prstClr val="black"/>
                </a:solidFill>
                <a:latin typeface="+mj-lt"/>
                <a:ea typeface="Calibri" panose="020F0502020204030204" pitchFamily="34" charset="0"/>
                <a:cs typeface="Times New Roman" panose="02020603050405020304" pitchFamily="18" charset="0"/>
              </a:rPr>
              <a:t>. Supporto alle funzioni genitoriali e all’accesso ai servizi educativi;</a:t>
            </a:r>
            <a:endParaRPr lang="it-IT" sz="1400" kern="1200" dirty="0">
              <a:solidFill>
                <a:prstClr val="black"/>
              </a:solidFill>
              <a:latin typeface="+mj-lt"/>
              <a:ea typeface="Calibri" panose="020F0502020204030204" pitchFamily="34" charset="0"/>
            </a:endParaRPr>
          </a:p>
          <a:p>
            <a:pPr marL="0" lvl="0" indent="0" algn="just" defTabSz="914400" eaLnBrk="1" fontAlgn="auto" hangingPunct="1">
              <a:lnSpc>
                <a:spcPct val="107000"/>
              </a:lnSpc>
              <a:spcBef>
                <a:spcPts val="0"/>
              </a:spcBef>
              <a:spcAft>
                <a:spcPts val="0"/>
              </a:spcAft>
              <a:buClrTx/>
              <a:buSzTx/>
            </a:pPr>
            <a:endParaRPr lang="it-IT" sz="1400" kern="1200" dirty="0" smtClean="0">
              <a:solidFill>
                <a:prstClr val="black"/>
              </a:solidFill>
              <a:latin typeface="+mj-lt"/>
              <a:ea typeface="Calibri" panose="020F0502020204030204" pitchFamily="34" charset="0"/>
            </a:endParaRPr>
          </a:p>
          <a:p>
            <a:pPr marL="0" lvl="0" indent="0" algn="just" defTabSz="914400" eaLnBrk="1" fontAlgn="auto" hangingPunct="1">
              <a:lnSpc>
                <a:spcPct val="107000"/>
              </a:lnSpc>
              <a:spcBef>
                <a:spcPts val="0"/>
              </a:spcBef>
              <a:spcAft>
                <a:spcPts val="0"/>
              </a:spcAft>
              <a:buClrTx/>
              <a:buSzTx/>
            </a:pPr>
            <a:r>
              <a:rPr lang="it-IT" sz="1400" kern="1200" dirty="0" smtClean="0">
                <a:solidFill>
                  <a:prstClr val="black"/>
                </a:solidFill>
                <a:latin typeface="+mj-lt"/>
                <a:ea typeface="Calibri" panose="020F0502020204030204" pitchFamily="34" charset="0"/>
                <a:cs typeface="Times New Roman" panose="02020603050405020304" pitchFamily="18" charset="0"/>
              </a:rPr>
              <a:t>7</a:t>
            </a:r>
            <a:r>
              <a:rPr lang="it-IT" sz="1400" kern="1200" dirty="0">
                <a:solidFill>
                  <a:prstClr val="black"/>
                </a:solidFill>
                <a:latin typeface="+mj-lt"/>
                <a:ea typeface="Calibri" panose="020F0502020204030204" pitchFamily="34" charset="0"/>
                <a:cs typeface="Times New Roman" panose="02020603050405020304" pitchFamily="18" charset="0"/>
              </a:rPr>
              <a:t>. Rapporti e contatti con associazioni e ONG che si occupano di: rientro nel Paese d’origine, supporto legale a cittadini stranieri, attività di socializzazione, organizzazione corsi di italiano, erogazione di beni alimentari, inserimento lavorativo, formazione professionale. </a:t>
            </a:r>
            <a:endParaRPr lang="it-IT" sz="1400" kern="1200" dirty="0">
              <a:solidFill>
                <a:prstClr val="black"/>
              </a:solidFill>
              <a:latin typeface="+mj-lt"/>
              <a:ea typeface="Calibri" panose="020F0502020204030204" pitchFamily="34" charset="0"/>
            </a:endParaRPr>
          </a:p>
          <a:p>
            <a:endParaRPr lang="it-IT" dirty="0"/>
          </a:p>
        </p:txBody>
      </p:sp>
    </p:spTree>
    <p:extLst>
      <p:ext uri="{BB962C8B-B14F-4D97-AF65-F5344CB8AC3E}">
        <p14:creationId xmlns:p14="http://schemas.microsoft.com/office/powerpoint/2010/main" val="1400512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2023" y="905063"/>
            <a:ext cx="10966451" cy="1139825"/>
          </a:xfrm>
        </p:spPr>
        <p:txBody>
          <a:bodyPr/>
          <a:lstStyle/>
          <a:p>
            <a:r>
              <a:rPr lang="it-IT" dirty="0" smtClean="0">
                <a:latin typeface="Britannic Bold" panose="020B0903060703020204" pitchFamily="34" charset="0"/>
              </a:rPr>
              <a:t>BOLOGNA</a:t>
            </a:r>
            <a:endParaRPr lang="it-IT" dirty="0">
              <a:latin typeface="Britannic Bold" panose="020B0903060703020204" pitchFamily="34" charset="0"/>
            </a:endParaRPr>
          </a:p>
        </p:txBody>
      </p:sp>
      <p:sp>
        <p:nvSpPr>
          <p:cNvPr id="3" name="Segnaposto contenuto 2"/>
          <p:cNvSpPr>
            <a:spLocks noGrp="1"/>
          </p:cNvSpPr>
          <p:nvPr>
            <p:ph idx="1"/>
          </p:nvPr>
        </p:nvSpPr>
        <p:spPr>
          <a:xfrm>
            <a:off x="502024" y="2339788"/>
            <a:ext cx="11074028" cy="3681601"/>
          </a:xfrm>
        </p:spPr>
        <p:txBody>
          <a:bodyPr/>
          <a:lstStyle/>
          <a:p>
            <a:pPr algn="ctr"/>
            <a:r>
              <a:rPr lang="it-IT" b="1" i="1" dirty="0" smtClean="0"/>
              <a:t>EQUIPE TRANSCULTURALE </a:t>
            </a:r>
            <a:r>
              <a:rPr lang="it-IT" b="1" dirty="0" smtClean="0"/>
              <a:t>formata da:</a:t>
            </a:r>
          </a:p>
          <a:p>
            <a:pPr algn="ctr"/>
            <a:r>
              <a:rPr lang="it-IT" b="1" dirty="0" smtClean="0"/>
              <a:t>1 case manager</a:t>
            </a:r>
          </a:p>
          <a:p>
            <a:pPr algn="ctr"/>
            <a:r>
              <a:rPr lang="it-IT" b="1" dirty="0"/>
              <a:t>3</a:t>
            </a:r>
            <a:r>
              <a:rPr lang="it-IT" b="1" dirty="0" smtClean="0"/>
              <a:t> operatori legali</a:t>
            </a:r>
          </a:p>
          <a:p>
            <a:pPr algn="ctr"/>
            <a:r>
              <a:rPr lang="it-IT" b="1" dirty="0" smtClean="0"/>
              <a:t>6 educatori</a:t>
            </a:r>
          </a:p>
          <a:p>
            <a:pPr algn="ctr"/>
            <a:r>
              <a:rPr lang="it-IT" b="1" dirty="0" smtClean="0"/>
              <a:t>1 psicologo</a:t>
            </a:r>
          </a:p>
          <a:p>
            <a:pPr algn="ctr"/>
            <a:r>
              <a:rPr lang="it-IT" b="1" dirty="0" smtClean="0"/>
              <a:t>Mediatori linguistico - culturali</a:t>
            </a:r>
            <a:endParaRPr lang="it-IT" b="1" dirty="0"/>
          </a:p>
        </p:txBody>
      </p:sp>
    </p:spTree>
    <p:extLst>
      <p:ext uri="{BB962C8B-B14F-4D97-AF65-F5344CB8AC3E}">
        <p14:creationId xmlns:p14="http://schemas.microsoft.com/office/powerpoint/2010/main" val="441386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e 9"/>
          <p:cNvSpPr/>
          <p:nvPr/>
        </p:nvSpPr>
        <p:spPr bwMode="auto">
          <a:xfrm>
            <a:off x="376518" y="1183341"/>
            <a:ext cx="3119718" cy="297180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normalizeH="0" baseline="0" dirty="0" smtClean="0">
                <a:ln w="0"/>
                <a:effectLst>
                  <a:outerShdw blurRad="38100" dist="19050" dir="2700000" algn="tl" rotWithShape="0">
                    <a:schemeClr val="dk1">
                      <a:alpha val="40000"/>
                    </a:schemeClr>
                  </a:outerShdw>
                </a:effectLst>
                <a:latin typeface="Arial" charset="0"/>
                <a:ea typeface="MS PGothic" pitchFamily="32" charset="-128"/>
              </a:rPr>
              <a:t>Città di BOLOGNA</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lang="it-IT" sz="1600" dirty="0" smtClean="0">
                <a:ln w="0"/>
                <a:latin typeface="Arial" charset="0"/>
                <a:ea typeface="MS PGothic" pitchFamily="32" charset="-128"/>
              </a:rPr>
              <a:t>Servizio Protezioni Internazionali di ASP</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kumimoji="0" lang="it-IT" sz="1600" i="0" u="none" strike="noStrike" normalizeH="0" baseline="0" dirty="0" smtClean="0">
                <a:ln w="0"/>
                <a:latin typeface="Arial" charset="0"/>
                <a:ea typeface="MS PGothic" pitchFamily="32" charset="-128"/>
              </a:rPr>
              <a:t>Servizio Sociale</a:t>
            </a:r>
            <a:r>
              <a:rPr kumimoji="0" lang="it-IT" sz="1600" i="0" u="none" strike="noStrike" normalizeH="0" dirty="0" smtClean="0">
                <a:ln w="0"/>
                <a:latin typeface="Arial" charset="0"/>
                <a:ea typeface="MS PGothic" pitchFamily="32" charset="-128"/>
              </a:rPr>
              <a:t> Bassa Soglia </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lang="it-IT" sz="1600" baseline="0" dirty="0" smtClean="0">
                <a:ln w="0"/>
                <a:latin typeface="Arial" charset="0"/>
                <a:ea typeface="MS PGothic" pitchFamily="32" charset="-128"/>
              </a:rPr>
              <a:t>(Help</a:t>
            </a:r>
            <a:r>
              <a:rPr lang="it-IT" sz="1600" dirty="0" smtClean="0">
                <a:ln w="0"/>
                <a:latin typeface="Arial" charset="0"/>
                <a:ea typeface="MS PGothic" pitchFamily="32" charset="-128"/>
              </a:rPr>
              <a:t> Center per avvio Piano Freddo)</a:t>
            </a:r>
            <a:endParaRPr kumimoji="0" lang="it-IT" sz="1600" i="0" u="none" strike="noStrike" normalizeH="0" baseline="0" dirty="0" smtClean="0">
              <a:ln w="0"/>
              <a:latin typeface="Arial" charset="0"/>
              <a:ea typeface="MS PGothic" pitchFamily="32" charset="-128"/>
            </a:endParaRPr>
          </a:p>
        </p:txBody>
      </p:sp>
      <p:sp>
        <p:nvSpPr>
          <p:cNvPr id="15" name="Ovale 14"/>
          <p:cNvSpPr/>
          <p:nvPr/>
        </p:nvSpPr>
        <p:spPr bwMode="auto">
          <a:xfrm>
            <a:off x="3877237" y="1381685"/>
            <a:ext cx="2164976" cy="2060761"/>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cap="none" normalizeH="0" baseline="0" dirty="0" smtClean="0">
                <a:ln>
                  <a:noFill/>
                </a:ln>
                <a:effectLst/>
                <a:latin typeface="Arial" charset="0"/>
                <a:ea typeface="MS PGothic" pitchFamily="32" charset="-128"/>
              </a:rPr>
              <a:t>Pianura Ovest</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sz="1400" dirty="0" smtClean="0">
                <a:latin typeface="Arial" charset="0"/>
                <a:ea typeface="MS PGothic" pitchFamily="32" charset="-128"/>
              </a:rPr>
              <a:t>1 educatore all’interno del gruppo di lavoro del SIA</a:t>
            </a:r>
            <a:endParaRPr kumimoji="0" lang="it-IT" sz="1400" b="0" i="0" u="none" strike="noStrike" cap="none" normalizeH="0" baseline="0" dirty="0" smtClean="0">
              <a:ln>
                <a:noFill/>
              </a:ln>
              <a:effectLst/>
              <a:latin typeface="Arial" charset="0"/>
              <a:ea typeface="MS PGothic" pitchFamily="32" charset="-128"/>
            </a:endParaRPr>
          </a:p>
        </p:txBody>
      </p:sp>
      <p:sp>
        <p:nvSpPr>
          <p:cNvPr id="16" name="Ovale 15"/>
          <p:cNvSpPr/>
          <p:nvPr/>
        </p:nvSpPr>
        <p:spPr bwMode="auto">
          <a:xfrm>
            <a:off x="6734737" y="1129552"/>
            <a:ext cx="2326341" cy="231289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cap="none" normalizeH="0" baseline="0" dirty="0" smtClean="0">
                <a:ln>
                  <a:noFill/>
                </a:ln>
                <a:effectLst/>
                <a:latin typeface="Arial" charset="0"/>
                <a:ea typeface="MS PGothic" pitchFamily="32" charset="-128"/>
              </a:rPr>
              <a:t>Pianura EST</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sz="1400" dirty="0" smtClean="0">
                <a:latin typeface="Arial" charset="0"/>
                <a:ea typeface="MS PGothic" pitchFamily="32" charset="-128"/>
              </a:rPr>
              <a:t>- 1 </a:t>
            </a:r>
            <a:r>
              <a:rPr lang="it-IT" sz="1400" dirty="0" smtClean="0">
                <a:latin typeface="Arial" charset="0"/>
                <a:ea typeface="MS PGothic" pitchFamily="32" charset="-128"/>
              </a:rPr>
              <a:t>educatrice Unione Reno Galliera</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400" b="0" i="0" u="none" strike="noStrike" cap="none" normalizeH="0" baseline="0" dirty="0" smtClean="0">
                <a:ln>
                  <a:noFill/>
                </a:ln>
                <a:effectLst/>
                <a:latin typeface="Arial" charset="0"/>
                <a:ea typeface="MS PGothic" pitchFamily="32" charset="-128"/>
              </a:rPr>
              <a:t>- 1 </a:t>
            </a:r>
            <a:r>
              <a:rPr kumimoji="0" lang="it-IT" sz="1400" b="0" i="0" u="none" strike="noStrike" cap="none" normalizeH="0" baseline="0" dirty="0" smtClean="0">
                <a:ln>
                  <a:noFill/>
                </a:ln>
                <a:effectLst/>
                <a:latin typeface="Arial" charset="0"/>
                <a:ea typeface="MS PGothic" pitchFamily="32" charset="-128"/>
              </a:rPr>
              <a:t>educatrice Unione Terre di Pianura</a:t>
            </a:r>
          </a:p>
        </p:txBody>
      </p:sp>
      <p:sp>
        <p:nvSpPr>
          <p:cNvPr id="17" name="Ovale 16"/>
          <p:cNvSpPr/>
          <p:nvPr/>
        </p:nvSpPr>
        <p:spPr bwMode="auto">
          <a:xfrm>
            <a:off x="5311028" y="3442446"/>
            <a:ext cx="2038349" cy="1701055"/>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cap="none" normalizeH="0" baseline="0" dirty="0" smtClean="0">
                <a:ln>
                  <a:noFill/>
                </a:ln>
                <a:effectLst/>
                <a:latin typeface="Arial" charset="0"/>
                <a:ea typeface="MS PGothic" pitchFamily="32" charset="-128"/>
              </a:rPr>
              <a:t>Appennino</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dirty="0" smtClean="0">
                <a:latin typeface="Arial" charset="0"/>
                <a:ea typeface="MS PGothic" pitchFamily="32" charset="-128"/>
              </a:rPr>
              <a:t>1 educatore</a:t>
            </a:r>
            <a:endParaRPr kumimoji="0" lang="it-IT" b="0" i="0" u="none" strike="noStrike" cap="none" normalizeH="0" baseline="0" dirty="0" smtClean="0">
              <a:ln>
                <a:noFill/>
              </a:ln>
              <a:effectLst/>
              <a:latin typeface="Arial" charset="0"/>
              <a:ea typeface="MS PGothic" pitchFamily="32" charset="-128"/>
            </a:endParaRPr>
          </a:p>
        </p:txBody>
      </p:sp>
      <p:sp>
        <p:nvSpPr>
          <p:cNvPr id="19" name="Ovale 18"/>
          <p:cNvSpPr/>
          <p:nvPr/>
        </p:nvSpPr>
        <p:spPr bwMode="auto">
          <a:xfrm>
            <a:off x="8003241" y="3818964"/>
            <a:ext cx="2221007" cy="1687607"/>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cap="none" normalizeH="0" baseline="0" dirty="0" smtClean="0">
                <a:ln>
                  <a:noFill/>
                </a:ln>
                <a:effectLst/>
                <a:latin typeface="Arial" charset="0"/>
                <a:ea typeface="MS PGothic" pitchFamily="32" charset="-128"/>
              </a:rPr>
              <a:t>Reno, Lavino e Samoggia </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dirty="0" smtClean="0">
                <a:latin typeface="Arial" charset="0"/>
                <a:ea typeface="MS PGothic" pitchFamily="32" charset="-128"/>
              </a:rPr>
              <a:t>1 educatore</a:t>
            </a:r>
            <a:endParaRPr kumimoji="0" lang="it-IT" b="0" i="0" u="none" strike="noStrike" cap="none" normalizeH="0" baseline="0" dirty="0" smtClean="0">
              <a:ln>
                <a:noFill/>
              </a:ln>
              <a:effectLst/>
              <a:latin typeface="Arial" charset="0"/>
              <a:ea typeface="MS PGothic" pitchFamily="32" charset="-128"/>
            </a:endParaRPr>
          </a:p>
        </p:txBody>
      </p:sp>
      <p:sp>
        <p:nvSpPr>
          <p:cNvPr id="21" name="Ovale 20"/>
          <p:cNvSpPr/>
          <p:nvPr/>
        </p:nvSpPr>
        <p:spPr bwMode="auto">
          <a:xfrm>
            <a:off x="9388290" y="1183341"/>
            <a:ext cx="2780179" cy="2642348"/>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cap="none" normalizeH="0" baseline="0" dirty="0" smtClean="0">
                <a:ln>
                  <a:noFill/>
                </a:ln>
                <a:effectLst/>
                <a:latin typeface="Arial" charset="0"/>
                <a:ea typeface="MS PGothic" pitchFamily="32" charset="-128"/>
              </a:rPr>
              <a:t>Nuovo Circondario Imolese</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sz="1400" dirty="0" smtClean="0">
                <a:latin typeface="Arial" charset="0"/>
                <a:ea typeface="MS PGothic" pitchFamily="32" charset="-128"/>
              </a:rPr>
              <a:t>1 educatrice a Imola</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400" b="0" i="0" u="none" strike="noStrike" cap="none" normalizeH="0" baseline="0" dirty="0" smtClean="0">
                <a:ln>
                  <a:noFill/>
                </a:ln>
                <a:effectLst/>
                <a:latin typeface="Arial" charset="0"/>
                <a:ea typeface="MS PGothic" pitchFamily="32" charset="-128"/>
              </a:rPr>
              <a:t>1</a:t>
            </a:r>
            <a:r>
              <a:rPr kumimoji="0" lang="it-IT" sz="1400" b="0" i="0" u="none" strike="noStrike" cap="none" normalizeH="0" dirty="0" smtClean="0">
                <a:ln>
                  <a:noFill/>
                </a:ln>
                <a:effectLst/>
                <a:latin typeface="Arial" charset="0"/>
                <a:ea typeface="MS PGothic" pitchFamily="32" charset="-128"/>
              </a:rPr>
              <a:t>educatrice</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400" b="0" i="0" u="none" strike="noStrike" cap="none" normalizeH="0" dirty="0" smtClean="0">
                <a:ln>
                  <a:noFill/>
                </a:ln>
                <a:effectLst/>
                <a:latin typeface="Arial" charset="0"/>
                <a:ea typeface="MS PGothic" pitchFamily="32" charset="-128"/>
              </a:rPr>
              <a:t>/assistente sociale a </a:t>
            </a:r>
            <a:r>
              <a:rPr kumimoji="0" lang="it-IT" sz="1400" b="0" i="0" u="none" strike="noStrike" cap="none" normalizeH="0" dirty="0" smtClean="0">
                <a:ln>
                  <a:noFill/>
                </a:ln>
                <a:effectLst/>
                <a:latin typeface="Arial" charset="0"/>
                <a:ea typeface="MS PGothic" pitchFamily="32" charset="-128"/>
              </a:rPr>
              <a:t> </a:t>
            </a:r>
            <a:r>
              <a:rPr kumimoji="0" lang="it-IT" sz="1400" b="0" i="0" u="none" strike="noStrike" cap="none" normalizeH="0" dirty="0" smtClean="0">
                <a:ln>
                  <a:noFill/>
                </a:ln>
                <a:effectLst/>
                <a:latin typeface="Arial" charset="0"/>
                <a:ea typeface="MS PGothic" pitchFamily="32" charset="-128"/>
              </a:rPr>
              <a:t>Castel San Pietro Terme</a:t>
            </a:r>
            <a:endParaRPr kumimoji="0" lang="it-IT" sz="1400" b="0" i="0" u="none" strike="noStrike" cap="none" normalizeH="0" baseline="0" dirty="0" smtClean="0">
              <a:ln>
                <a:noFill/>
              </a:ln>
              <a:effectLst/>
              <a:latin typeface="Arial" charset="0"/>
              <a:ea typeface="MS PGothic" pitchFamily="32" charset="-128"/>
            </a:endParaRPr>
          </a:p>
        </p:txBody>
      </p:sp>
      <p:sp>
        <p:nvSpPr>
          <p:cNvPr id="22" name="Ovale 21"/>
          <p:cNvSpPr/>
          <p:nvPr/>
        </p:nvSpPr>
        <p:spPr bwMode="auto">
          <a:xfrm>
            <a:off x="2000251" y="4155141"/>
            <a:ext cx="2595282" cy="2191871"/>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b="1" i="0" u="none" strike="noStrike" cap="none" normalizeH="0" baseline="0" dirty="0" smtClean="0">
                <a:ln>
                  <a:noFill/>
                </a:ln>
                <a:effectLst/>
                <a:latin typeface="Arial" charset="0"/>
                <a:ea typeface="MS PGothic" pitchFamily="32" charset="-128"/>
              </a:rPr>
              <a:t>San Lazzaro</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dirty="0" smtClean="0">
                <a:latin typeface="Arial" charset="0"/>
                <a:ea typeface="MS PGothic" pitchFamily="32" charset="-128"/>
              </a:rPr>
              <a:t>1 educatrice/</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dirty="0" smtClean="0">
                <a:latin typeface="Arial" charset="0"/>
                <a:ea typeface="MS PGothic" pitchFamily="32" charset="-128"/>
              </a:rPr>
              <a:t>assistente sociale</a:t>
            </a:r>
          </a:p>
        </p:txBody>
      </p:sp>
      <p:sp>
        <p:nvSpPr>
          <p:cNvPr id="23" name="Rettangolo 22"/>
          <p:cNvSpPr/>
          <p:nvPr/>
        </p:nvSpPr>
        <p:spPr bwMode="auto">
          <a:xfrm>
            <a:off x="5217459" y="5741893"/>
            <a:ext cx="3415553" cy="672353"/>
          </a:xfrm>
          <a:prstGeom prst="rect">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b="1" i="1" dirty="0">
                <a:latin typeface="Arial" charset="0"/>
                <a:ea typeface="MS PGothic" pitchFamily="32" charset="-128"/>
              </a:rPr>
              <a:t>3</a:t>
            </a:r>
            <a:r>
              <a:rPr lang="it-IT" b="1" i="1" dirty="0" smtClean="0">
                <a:latin typeface="Arial" charset="0"/>
                <a:ea typeface="MS PGothic" pitchFamily="32" charset="-128"/>
              </a:rPr>
              <a:t> CONSULENTI LEGALI </a:t>
            </a:r>
            <a:endParaRPr kumimoji="0" lang="it-IT" sz="1800" b="1" i="1" u="none" strike="noStrike" cap="none" normalizeH="0" baseline="0" dirty="0" smtClean="0">
              <a:ln>
                <a:noFill/>
              </a:ln>
              <a:effectLst/>
              <a:latin typeface="Arial" charset="0"/>
              <a:ea typeface="MS PGothic" pitchFamily="32" charset="-128"/>
            </a:endParaRPr>
          </a:p>
        </p:txBody>
      </p:sp>
    </p:spTree>
    <p:extLst>
      <p:ext uri="{BB962C8B-B14F-4D97-AF65-F5344CB8AC3E}">
        <p14:creationId xmlns:p14="http://schemas.microsoft.com/office/powerpoint/2010/main" val="3275752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55812" y="1155997"/>
            <a:ext cx="10966451" cy="350558"/>
          </a:xfrm>
        </p:spPr>
        <p:txBody>
          <a:bodyPr/>
          <a:lstStyle/>
          <a:p>
            <a:r>
              <a:rPr lang="it-IT" sz="3200" b="1" dirty="0" smtClean="0"/>
              <a:t>Gestione équipe </a:t>
            </a:r>
            <a:r>
              <a:rPr lang="it-IT" sz="3200" b="1" dirty="0" err="1" smtClean="0"/>
              <a:t>CaspER</a:t>
            </a:r>
            <a:r>
              <a:rPr lang="it-IT" sz="3200" b="1" dirty="0" smtClean="0"/>
              <a:t> Città di Bologna</a:t>
            </a:r>
            <a:endParaRPr lang="it-IT" sz="3200" b="1" dirty="0"/>
          </a:p>
        </p:txBody>
      </p:sp>
      <p:sp>
        <p:nvSpPr>
          <p:cNvPr id="3" name="Segnaposto contenuto 2"/>
          <p:cNvSpPr>
            <a:spLocks noGrp="1"/>
          </p:cNvSpPr>
          <p:nvPr>
            <p:ph idx="1"/>
          </p:nvPr>
        </p:nvSpPr>
        <p:spPr>
          <a:xfrm>
            <a:off x="1028091" y="2908860"/>
            <a:ext cx="4220510" cy="1301471"/>
          </a:xfrm>
        </p:spPr>
        <p:txBody>
          <a:bodyPr/>
          <a:lstStyle/>
          <a:p>
            <a:r>
              <a:rPr lang="it-IT" sz="2400" b="1" dirty="0" smtClean="0"/>
              <a:t>SEGNALAZIONE</a:t>
            </a:r>
          </a:p>
          <a:p>
            <a:r>
              <a:rPr lang="it-IT" sz="2400" dirty="0" smtClean="0"/>
              <a:t>(scheda di richiesta intervento)</a:t>
            </a:r>
            <a:endParaRPr lang="it-IT" sz="2400" dirty="0"/>
          </a:p>
        </p:txBody>
      </p:sp>
      <p:sp>
        <p:nvSpPr>
          <p:cNvPr id="5" name="Freccia circolare a destra 4"/>
          <p:cNvSpPr/>
          <p:nvPr/>
        </p:nvSpPr>
        <p:spPr bwMode="auto">
          <a:xfrm>
            <a:off x="372969" y="1816800"/>
            <a:ext cx="1778560" cy="4190206"/>
          </a:xfrm>
          <a:prstGeom prst="curvedRightArrow">
            <a:avLst>
              <a:gd name="adj1" fmla="val 25000"/>
              <a:gd name="adj2" fmla="val 50000"/>
              <a:gd name="adj3" fmla="val 36143"/>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ea typeface="MS PGothic" pitchFamily="32" charset="-128"/>
            </a:endParaRPr>
          </a:p>
        </p:txBody>
      </p:sp>
      <p:sp>
        <p:nvSpPr>
          <p:cNvPr id="6" name="Ovale 5"/>
          <p:cNvSpPr/>
          <p:nvPr/>
        </p:nvSpPr>
        <p:spPr bwMode="auto">
          <a:xfrm>
            <a:off x="2374059" y="4948519"/>
            <a:ext cx="1748118" cy="1398494"/>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800" b="1" i="0" u="none" strike="noStrike" cap="none" normalizeH="0" baseline="0" dirty="0" smtClean="0">
                <a:ln>
                  <a:noFill/>
                </a:ln>
                <a:solidFill>
                  <a:schemeClr val="tx2"/>
                </a:solidFill>
                <a:effectLst/>
                <a:latin typeface="Arial" charset="0"/>
                <a:ea typeface="MS PGothic" pitchFamily="32" charset="-128"/>
              </a:rPr>
              <a:t>Case manager </a:t>
            </a:r>
          </a:p>
        </p:txBody>
      </p:sp>
      <p:sp>
        <p:nvSpPr>
          <p:cNvPr id="7" name="Freccia a destra 6"/>
          <p:cNvSpPr/>
          <p:nvPr/>
        </p:nvSpPr>
        <p:spPr bwMode="auto">
          <a:xfrm>
            <a:off x="4447009" y="5593977"/>
            <a:ext cx="2299447" cy="753036"/>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ea typeface="MS PGothic" pitchFamily="32" charset="-128"/>
            </a:endParaRPr>
          </a:p>
        </p:txBody>
      </p:sp>
      <p:sp>
        <p:nvSpPr>
          <p:cNvPr id="8" name="Ovale 7"/>
          <p:cNvSpPr/>
          <p:nvPr/>
        </p:nvSpPr>
        <p:spPr bwMode="auto">
          <a:xfrm>
            <a:off x="7071288" y="4299231"/>
            <a:ext cx="2312894" cy="1936375"/>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600" b="1" i="0" u="none" strike="noStrike" cap="none" normalizeH="0" baseline="0" dirty="0" smtClean="0">
                <a:ln>
                  <a:noFill/>
                </a:ln>
                <a:solidFill>
                  <a:schemeClr val="tx2"/>
                </a:solidFill>
                <a:effectLst/>
                <a:latin typeface="Arial" charset="0"/>
                <a:ea typeface="MS PGothic" pitchFamily="32" charset="-128"/>
              </a:rPr>
              <a:t>Equipe di supporto</a:t>
            </a:r>
            <a:r>
              <a:rPr kumimoji="0" lang="it-IT" sz="1600" b="1" i="0" u="none" strike="noStrike" cap="none" normalizeH="0" dirty="0" smtClean="0">
                <a:ln>
                  <a:noFill/>
                </a:ln>
                <a:solidFill>
                  <a:schemeClr val="tx2"/>
                </a:solidFill>
                <a:effectLst/>
                <a:latin typeface="Arial" charset="0"/>
                <a:ea typeface="MS PGothic" pitchFamily="32" charset="-128"/>
              </a:rPr>
              <a:t> transculturale </a:t>
            </a:r>
            <a:r>
              <a:rPr kumimoji="0" lang="it-IT" sz="1600" i="0" u="none" strike="noStrike" cap="none" normalizeH="0" dirty="0" smtClean="0">
                <a:ln>
                  <a:noFill/>
                </a:ln>
                <a:solidFill>
                  <a:schemeClr val="tx2"/>
                </a:solidFill>
                <a:effectLst/>
                <a:latin typeface="Arial" charset="0"/>
                <a:ea typeface="MS PGothic" pitchFamily="32" charset="-128"/>
              </a:rPr>
              <a:t>(2 educatori, 2 operatori legali, 1 psicologo)</a:t>
            </a:r>
            <a:endParaRPr kumimoji="0" lang="it-IT" sz="1600" i="0" u="none" strike="noStrike" cap="none" normalizeH="0" baseline="0" dirty="0" smtClean="0">
              <a:ln>
                <a:noFill/>
              </a:ln>
              <a:solidFill>
                <a:schemeClr val="tx2"/>
              </a:solidFill>
              <a:effectLst/>
              <a:latin typeface="Arial" charset="0"/>
              <a:ea typeface="MS PGothic" pitchFamily="32" charset="-128"/>
            </a:endParaRPr>
          </a:p>
        </p:txBody>
      </p:sp>
      <p:sp>
        <p:nvSpPr>
          <p:cNvPr id="9" name="Freccia in su 8"/>
          <p:cNvSpPr/>
          <p:nvPr/>
        </p:nvSpPr>
        <p:spPr bwMode="auto">
          <a:xfrm>
            <a:off x="6949421" y="3598537"/>
            <a:ext cx="968188" cy="777037"/>
          </a:xfrm>
          <a:prstGeom prst="up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ea typeface="MS PGothic" pitchFamily="32" charset="-128"/>
            </a:endParaRPr>
          </a:p>
        </p:txBody>
      </p:sp>
      <p:sp>
        <p:nvSpPr>
          <p:cNvPr id="10" name="Ovale 9"/>
          <p:cNvSpPr/>
          <p:nvPr/>
        </p:nvSpPr>
        <p:spPr bwMode="auto">
          <a:xfrm>
            <a:off x="5318127" y="1706329"/>
            <a:ext cx="1155140" cy="992188"/>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200" b="0" i="0" u="none" strike="noStrike" cap="none" normalizeH="0" baseline="0" dirty="0" smtClean="0">
                <a:ln>
                  <a:noFill/>
                </a:ln>
                <a:solidFill>
                  <a:schemeClr val="tx2"/>
                </a:solidFill>
                <a:effectLst/>
                <a:latin typeface="Arial" charset="0"/>
                <a:ea typeface="MS PGothic" pitchFamily="32" charset="-128"/>
              </a:rPr>
              <a:t>Asp adulti Asp Minori  </a:t>
            </a:r>
          </a:p>
        </p:txBody>
      </p:sp>
      <p:sp>
        <p:nvSpPr>
          <p:cNvPr id="11" name="Ovale 10"/>
          <p:cNvSpPr/>
          <p:nvPr/>
        </p:nvSpPr>
        <p:spPr bwMode="auto">
          <a:xfrm>
            <a:off x="6625059" y="1706329"/>
            <a:ext cx="1150795" cy="1169895"/>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200" b="0" i="0" u="none" strike="noStrike" cap="none" normalizeH="0" baseline="0" dirty="0" smtClean="0">
                <a:ln>
                  <a:noFill/>
                </a:ln>
                <a:solidFill>
                  <a:schemeClr val="tx2"/>
                </a:solidFill>
                <a:effectLst/>
                <a:latin typeface="Arial" charset="0"/>
                <a:ea typeface="MS PGothic" pitchFamily="32" charset="-128"/>
              </a:rPr>
              <a:t>Servizi</a:t>
            </a:r>
            <a:r>
              <a:rPr kumimoji="0" lang="it-IT" sz="1200" b="0" i="0" u="none" strike="noStrike" cap="none" normalizeH="0" dirty="0" smtClean="0">
                <a:ln>
                  <a:noFill/>
                </a:ln>
                <a:solidFill>
                  <a:schemeClr val="tx2"/>
                </a:solidFill>
                <a:effectLst/>
                <a:latin typeface="Arial" charset="0"/>
                <a:ea typeface="MS PGothic" pitchFamily="32" charset="-128"/>
              </a:rPr>
              <a:t> Sociali territoriali</a:t>
            </a:r>
            <a:endParaRPr kumimoji="0" lang="it-IT" sz="1200" b="0" i="0" u="none" strike="noStrike" cap="none" normalizeH="0" baseline="0" dirty="0" smtClean="0">
              <a:ln>
                <a:noFill/>
              </a:ln>
              <a:solidFill>
                <a:schemeClr val="tx2"/>
              </a:solidFill>
              <a:effectLst/>
              <a:latin typeface="Arial" charset="0"/>
              <a:ea typeface="MS PGothic" pitchFamily="32" charset="-128"/>
            </a:endParaRPr>
          </a:p>
        </p:txBody>
      </p:sp>
      <p:sp>
        <p:nvSpPr>
          <p:cNvPr id="12" name="Ovale 11"/>
          <p:cNvSpPr/>
          <p:nvPr/>
        </p:nvSpPr>
        <p:spPr bwMode="auto">
          <a:xfrm>
            <a:off x="5885427" y="2908860"/>
            <a:ext cx="1156447" cy="841890"/>
          </a:xfrm>
          <a:prstGeom prst="ellips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400" b="0" i="0" u="none" strike="noStrike" cap="none" normalizeH="0" baseline="0" dirty="0" smtClean="0">
                <a:ln>
                  <a:noFill/>
                </a:ln>
                <a:solidFill>
                  <a:schemeClr val="tx2"/>
                </a:solidFill>
                <a:effectLst/>
                <a:latin typeface="Arial" charset="0"/>
                <a:ea typeface="MS PGothic" pitchFamily="32" charset="-128"/>
              </a:rPr>
              <a:t>Asl</a:t>
            </a:r>
          </a:p>
        </p:txBody>
      </p:sp>
      <p:sp>
        <p:nvSpPr>
          <p:cNvPr id="14" name="Freccia angolare bidirezionale 13"/>
          <p:cNvSpPr/>
          <p:nvPr/>
        </p:nvSpPr>
        <p:spPr bwMode="auto">
          <a:xfrm>
            <a:off x="9829800" y="2291276"/>
            <a:ext cx="1277471" cy="3302701"/>
          </a:xfrm>
          <a:prstGeom prst="leftUp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ea typeface="MS PGothic" pitchFamily="32" charset="-128"/>
            </a:endParaRPr>
          </a:p>
        </p:txBody>
      </p:sp>
      <p:sp>
        <p:nvSpPr>
          <p:cNvPr id="16" name="CasellaDiTesto 15"/>
          <p:cNvSpPr txBox="1"/>
          <p:nvPr/>
        </p:nvSpPr>
        <p:spPr>
          <a:xfrm>
            <a:off x="9261193" y="2244096"/>
            <a:ext cx="1438835" cy="523220"/>
          </a:xfrm>
          <a:prstGeom prst="rect">
            <a:avLst/>
          </a:prstGeom>
          <a:noFill/>
        </p:spPr>
        <p:txBody>
          <a:bodyPr wrap="square" rtlCol="0">
            <a:spAutoFit/>
          </a:bodyPr>
          <a:lstStyle/>
          <a:p>
            <a:r>
              <a:rPr lang="it-IT" sz="1400" dirty="0" smtClean="0"/>
              <a:t>Restituzione (mail)</a:t>
            </a:r>
            <a:endParaRPr lang="it-IT" sz="1400" dirty="0"/>
          </a:p>
        </p:txBody>
      </p:sp>
      <p:sp>
        <p:nvSpPr>
          <p:cNvPr id="17" name="Freccia a sinistra 16"/>
          <p:cNvSpPr/>
          <p:nvPr/>
        </p:nvSpPr>
        <p:spPr bwMode="auto">
          <a:xfrm>
            <a:off x="8014447" y="2017059"/>
            <a:ext cx="847165" cy="488647"/>
          </a:xfrm>
          <a:prstGeom prst="lef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it-IT" sz="1800" b="0" i="0" u="none" strike="noStrike" cap="none" normalizeH="0" baseline="0" smtClean="0">
              <a:ln>
                <a:noFill/>
              </a:ln>
              <a:solidFill>
                <a:schemeClr val="bg1"/>
              </a:solidFill>
              <a:effectLst/>
              <a:latin typeface="Arial" charset="0"/>
              <a:ea typeface="MS PGothic" pitchFamily="32" charset="-128"/>
            </a:endParaRPr>
          </a:p>
        </p:txBody>
      </p:sp>
      <p:sp>
        <p:nvSpPr>
          <p:cNvPr id="18" name="CasellaDiTesto 17"/>
          <p:cNvSpPr txBox="1"/>
          <p:nvPr/>
        </p:nvSpPr>
        <p:spPr>
          <a:xfrm>
            <a:off x="7290082" y="3020223"/>
            <a:ext cx="1237130" cy="276999"/>
          </a:xfrm>
          <a:prstGeom prst="rect">
            <a:avLst/>
          </a:prstGeom>
          <a:noFill/>
        </p:spPr>
        <p:txBody>
          <a:bodyPr wrap="square" rtlCol="0">
            <a:spAutoFit/>
          </a:bodyPr>
          <a:lstStyle/>
          <a:p>
            <a:r>
              <a:rPr lang="it-IT" sz="1200" dirty="0" smtClean="0"/>
              <a:t>Stesso caso</a:t>
            </a:r>
            <a:endParaRPr lang="it-IT" sz="1200" dirty="0"/>
          </a:p>
        </p:txBody>
      </p:sp>
    </p:spTree>
    <p:extLst>
      <p:ext uri="{BB962C8B-B14F-4D97-AF65-F5344CB8AC3E}">
        <p14:creationId xmlns:p14="http://schemas.microsoft.com/office/powerpoint/2010/main" val="1091069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75392"/>
            <a:ext cx="10966451" cy="847537"/>
          </a:xfrm>
        </p:spPr>
        <p:txBody>
          <a:bodyPr/>
          <a:lstStyle/>
          <a:p>
            <a:r>
              <a:rPr lang="it-IT" dirty="0" smtClean="0">
                <a:latin typeface="Britannic Bold" panose="020B0903060703020204" pitchFamily="34" charset="0"/>
              </a:rPr>
              <a:t>FERRARA</a:t>
            </a:r>
            <a:endParaRPr lang="it-IT" dirty="0">
              <a:latin typeface="Britannic Bold" panose="020B0903060703020204" pitchFamily="34" charset="0"/>
            </a:endParaRPr>
          </a:p>
        </p:txBody>
      </p:sp>
      <p:sp>
        <p:nvSpPr>
          <p:cNvPr id="4" name="Ovale 3"/>
          <p:cNvSpPr/>
          <p:nvPr/>
        </p:nvSpPr>
        <p:spPr bwMode="auto">
          <a:xfrm>
            <a:off x="174812" y="1922929"/>
            <a:ext cx="4491317" cy="4061012"/>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800" b="1" i="0" u="none" strike="noStrike" cap="none" normalizeH="0" baseline="0" dirty="0" smtClean="0">
                <a:ln>
                  <a:noFill/>
                </a:ln>
                <a:solidFill>
                  <a:schemeClr val="tx2"/>
                </a:solidFill>
                <a:effectLst/>
                <a:latin typeface="Arial" charset="0"/>
                <a:ea typeface="MS PGothic" pitchFamily="32" charset="-128"/>
              </a:rPr>
              <a:t>Distretto Centro Nord</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lang="it-IT" dirty="0">
              <a:solidFill>
                <a:schemeClr val="tx2"/>
              </a:solidFill>
              <a:latin typeface="Arial" charset="0"/>
              <a:ea typeface="MS PGothic" pitchFamily="32" charset="-128"/>
            </a:endParaRP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i="1" dirty="0" smtClean="0">
                <a:solidFill>
                  <a:schemeClr val="tx2"/>
                </a:solidFill>
                <a:latin typeface="Arial" charset="0"/>
                <a:ea typeface="MS PGothic" pitchFamily="32" charset="-128"/>
              </a:rPr>
              <a:t>Ferrara:</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lang="it-IT" dirty="0" smtClean="0">
                <a:solidFill>
                  <a:schemeClr val="tx2"/>
                </a:solidFill>
                <a:latin typeface="Arial" charset="0"/>
                <a:ea typeface="MS PGothic" pitchFamily="32" charset="-128"/>
              </a:rPr>
              <a:t>Asp (1 educatrice)</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lang="it-IT" dirty="0" smtClean="0">
                <a:solidFill>
                  <a:schemeClr val="tx2"/>
                </a:solidFill>
                <a:latin typeface="Arial" charset="0"/>
                <a:ea typeface="MS PGothic" pitchFamily="32" charset="-128"/>
              </a:rPr>
              <a:t>Centro di Mediazione del Comune di Ferrara (2 educatori)</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endParaRPr lang="it-IT" dirty="0" smtClean="0">
              <a:solidFill>
                <a:schemeClr val="tx2"/>
              </a:solidFill>
              <a:latin typeface="Arial" charset="0"/>
              <a:ea typeface="MS PGothic" pitchFamily="32" charset="-128"/>
            </a:endParaRPr>
          </a:p>
          <a:p>
            <a:pPr marR="0" algn="l" defTabSz="449263" rtl="0" eaLnBrk="1" fontAlgn="base" latinLnBrk="0" hangingPunct="1">
              <a:lnSpc>
                <a:spcPct val="100000"/>
              </a:lnSpc>
              <a:spcBef>
                <a:spcPct val="0"/>
              </a:spcBef>
              <a:spcAft>
                <a:spcPct val="0"/>
              </a:spcAft>
              <a:buClr>
                <a:srgbClr val="000000"/>
              </a:buClr>
              <a:buSzPct val="100000"/>
              <a:tabLst/>
            </a:pPr>
            <a:r>
              <a:rPr lang="it-IT" i="1" dirty="0" smtClean="0">
                <a:solidFill>
                  <a:schemeClr val="tx2"/>
                </a:solidFill>
                <a:latin typeface="Arial" charset="0"/>
                <a:ea typeface="MS PGothic" pitchFamily="32" charset="-128"/>
              </a:rPr>
              <a:t>Comune di Copparo e </a:t>
            </a:r>
            <a:r>
              <a:rPr lang="it-IT" i="1" dirty="0" err="1" smtClean="0">
                <a:solidFill>
                  <a:schemeClr val="tx2"/>
                </a:solidFill>
                <a:latin typeface="Arial" charset="0"/>
                <a:ea typeface="MS PGothic" pitchFamily="32" charset="-128"/>
              </a:rPr>
              <a:t>Assp</a:t>
            </a:r>
            <a:r>
              <a:rPr lang="it-IT" i="1" dirty="0" smtClean="0">
                <a:solidFill>
                  <a:schemeClr val="tx2"/>
                </a:solidFill>
                <a:latin typeface="Arial" charset="0"/>
                <a:ea typeface="MS PGothic" pitchFamily="32" charset="-128"/>
              </a:rPr>
              <a:t> Terre e Fiumi </a:t>
            </a:r>
            <a:r>
              <a:rPr lang="it-IT" dirty="0" smtClean="0">
                <a:solidFill>
                  <a:schemeClr val="tx2"/>
                </a:solidFill>
                <a:latin typeface="Arial" charset="0"/>
                <a:ea typeface="MS PGothic" pitchFamily="32" charset="-128"/>
              </a:rPr>
              <a:t>(1 educatore)</a:t>
            </a:r>
          </a:p>
          <a:p>
            <a:pPr marR="0" algn="l" defTabSz="449263" rtl="0" eaLnBrk="1" fontAlgn="base" latinLnBrk="0" hangingPunct="1">
              <a:lnSpc>
                <a:spcPct val="100000"/>
              </a:lnSpc>
              <a:spcBef>
                <a:spcPct val="0"/>
              </a:spcBef>
              <a:spcAft>
                <a:spcPct val="0"/>
              </a:spcAft>
              <a:buClr>
                <a:srgbClr val="000000"/>
              </a:buClr>
              <a:buSzPct val="100000"/>
              <a:tabLst/>
            </a:pPr>
            <a:endParaRPr lang="it-IT" dirty="0">
              <a:solidFill>
                <a:schemeClr val="bg1"/>
              </a:solidFill>
              <a:latin typeface="Arial" charset="0"/>
              <a:ea typeface="MS PGothic" pitchFamily="32" charset="-128"/>
            </a:endParaRPr>
          </a:p>
        </p:txBody>
      </p:sp>
      <p:sp>
        <p:nvSpPr>
          <p:cNvPr id="5" name="Ovale 4"/>
          <p:cNvSpPr/>
          <p:nvPr/>
        </p:nvSpPr>
        <p:spPr bwMode="auto">
          <a:xfrm>
            <a:off x="4787153" y="2447365"/>
            <a:ext cx="3348318" cy="2918012"/>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800" b="1" i="0" u="none" strike="noStrike" cap="none" normalizeH="0" baseline="0" dirty="0" smtClean="0">
                <a:ln>
                  <a:noFill/>
                </a:ln>
                <a:solidFill>
                  <a:schemeClr val="tx2"/>
                </a:solidFill>
                <a:effectLst/>
                <a:latin typeface="Arial" charset="0"/>
                <a:ea typeface="MS PGothic" pitchFamily="32" charset="-128"/>
              </a:rPr>
              <a:t>Distretto Ovest</a:t>
            </a:r>
            <a:endParaRPr lang="it-IT" b="1" dirty="0">
              <a:solidFill>
                <a:schemeClr val="tx2"/>
              </a:solidFill>
              <a:latin typeface="Arial" charset="0"/>
              <a:ea typeface="MS PGothic" pitchFamily="32" charset="-128"/>
            </a:endParaRP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kumimoji="0" lang="it-IT" sz="1800" b="0" i="1" u="none" strike="noStrike" cap="none" normalizeH="0" dirty="0" smtClean="0">
                <a:ln>
                  <a:noFill/>
                </a:ln>
                <a:solidFill>
                  <a:schemeClr val="tx2"/>
                </a:solidFill>
                <a:effectLst/>
                <a:latin typeface="Arial" charset="0"/>
                <a:ea typeface="MS PGothic" pitchFamily="32" charset="-128"/>
              </a:rPr>
              <a:t>Comune di Cento</a:t>
            </a:r>
          </a:p>
          <a:p>
            <a:pPr marL="285750" marR="0" indent="-285750" algn="l" defTabSz="449263" rtl="0" eaLnBrk="1" fontAlgn="base" latinLnBrk="0" hangingPunct="1">
              <a:lnSpc>
                <a:spcPct val="100000"/>
              </a:lnSpc>
              <a:spcBef>
                <a:spcPct val="0"/>
              </a:spcBef>
              <a:spcAft>
                <a:spcPct val="0"/>
              </a:spcAft>
              <a:buClr>
                <a:srgbClr val="000000"/>
              </a:buClr>
              <a:buSzPct val="100000"/>
              <a:buFontTx/>
              <a:buChar char="-"/>
              <a:tabLst/>
            </a:pPr>
            <a:r>
              <a:rPr lang="it-IT" i="1" dirty="0" smtClean="0">
                <a:solidFill>
                  <a:schemeClr val="tx2"/>
                </a:solidFill>
                <a:latin typeface="Arial" charset="0"/>
                <a:ea typeface="MS PGothic" pitchFamily="32" charset="-128"/>
              </a:rPr>
              <a:t>Comune di Bondeno</a:t>
            </a:r>
          </a:p>
          <a:p>
            <a:pPr marR="0" algn="l" defTabSz="449263" rtl="0" eaLnBrk="1" fontAlgn="base" latinLnBrk="0" hangingPunct="1">
              <a:lnSpc>
                <a:spcPct val="100000"/>
              </a:lnSpc>
              <a:spcBef>
                <a:spcPct val="0"/>
              </a:spcBef>
              <a:spcAft>
                <a:spcPct val="0"/>
              </a:spcAft>
              <a:buClr>
                <a:srgbClr val="000000"/>
              </a:buClr>
              <a:buSzPct val="100000"/>
              <a:tabLst/>
            </a:pPr>
            <a:r>
              <a:rPr kumimoji="0" lang="it-IT" sz="1800" b="0" i="0" u="none" strike="noStrike" cap="none" normalizeH="0" baseline="0" dirty="0" smtClean="0">
                <a:ln>
                  <a:noFill/>
                </a:ln>
                <a:solidFill>
                  <a:schemeClr val="tx2"/>
                </a:solidFill>
                <a:effectLst/>
                <a:latin typeface="Arial" charset="0"/>
                <a:ea typeface="MS PGothic" pitchFamily="32" charset="-128"/>
              </a:rPr>
              <a:t>1</a:t>
            </a:r>
            <a:r>
              <a:rPr kumimoji="0" lang="it-IT" sz="1800" b="0" i="0" u="none" strike="noStrike" cap="none" normalizeH="0" dirty="0" smtClean="0">
                <a:ln>
                  <a:noFill/>
                </a:ln>
                <a:solidFill>
                  <a:schemeClr val="tx2"/>
                </a:solidFill>
                <a:effectLst/>
                <a:latin typeface="Arial" charset="0"/>
                <a:ea typeface="MS PGothic" pitchFamily="32" charset="-128"/>
              </a:rPr>
              <a:t> assistente sociale</a:t>
            </a:r>
            <a:endParaRPr kumimoji="0" lang="it-IT" sz="1800" b="0" i="0" u="none" strike="noStrike" cap="none" normalizeH="0" baseline="0" dirty="0" smtClean="0">
              <a:ln>
                <a:noFill/>
              </a:ln>
              <a:solidFill>
                <a:schemeClr val="tx2"/>
              </a:solidFill>
              <a:effectLst/>
              <a:latin typeface="Arial" charset="0"/>
              <a:ea typeface="MS PGothic" pitchFamily="32" charset="-128"/>
            </a:endParaRPr>
          </a:p>
        </p:txBody>
      </p:sp>
      <p:sp>
        <p:nvSpPr>
          <p:cNvPr id="6" name="Ovale 5"/>
          <p:cNvSpPr/>
          <p:nvPr/>
        </p:nvSpPr>
        <p:spPr bwMode="auto">
          <a:xfrm>
            <a:off x="8577357" y="2212040"/>
            <a:ext cx="3048000" cy="2696136"/>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800" b="1" i="0" u="none" strike="noStrike" cap="none" normalizeH="0" baseline="0" dirty="0" smtClean="0">
                <a:ln>
                  <a:noFill/>
                </a:ln>
                <a:solidFill>
                  <a:schemeClr val="tx2"/>
                </a:solidFill>
                <a:effectLst/>
                <a:latin typeface="Arial" charset="0"/>
                <a:ea typeface="MS PGothic" pitchFamily="32" charset="-128"/>
              </a:rPr>
              <a:t>Distretto Sud</a:t>
            </a:r>
            <a:r>
              <a:rPr kumimoji="0" lang="it-IT" sz="1800" b="1" i="0" u="none" strike="noStrike" cap="none" normalizeH="0" dirty="0" smtClean="0">
                <a:ln>
                  <a:noFill/>
                </a:ln>
                <a:solidFill>
                  <a:schemeClr val="tx2"/>
                </a:solidFill>
                <a:effectLst/>
                <a:latin typeface="Arial" charset="0"/>
                <a:ea typeface="MS PGothic" pitchFamily="32" charset="-128"/>
              </a:rPr>
              <a:t> Est</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i="1" baseline="0" dirty="0" smtClean="0">
                <a:solidFill>
                  <a:schemeClr val="tx2"/>
                </a:solidFill>
                <a:latin typeface="Arial" charset="0"/>
                <a:ea typeface="MS PGothic" pitchFamily="32" charset="-128"/>
              </a:rPr>
              <a:t>Comune</a:t>
            </a:r>
            <a:r>
              <a:rPr lang="it-IT" i="1" dirty="0" smtClean="0">
                <a:solidFill>
                  <a:schemeClr val="tx2"/>
                </a:solidFill>
                <a:latin typeface="Arial" charset="0"/>
                <a:ea typeface="MS PGothic" pitchFamily="32" charset="-128"/>
              </a:rPr>
              <a:t> di Portomaggiore </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800" b="0" i="0" u="none" strike="noStrike" cap="none" normalizeH="0" baseline="0" dirty="0" smtClean="0">
                <a:ln>
                  <a:noFill/>
                </a:ln>
                <a:solidFill>
                  <a:schemeClr val="tx2"/>
                </a:solidFill>
                <a:effectLst/>
                <a:latin typeface="Arial" charset="0"/>
                <a:ea typeface="MS PGothic" pitchFamily="32" charset="-128"/>
              </a:rPr>
              <a:t>1</a:t>
            </a:r>
            <a:r>
              <a:rPr kumimoji="0" lang="it-IT" sz="1800" b="0" i="0" u="none" strike="noStrike" cap="none" normalizeH="0" dirty="0" smtClean="0">
                <a:ln>
                  <a:noFill/>
                </a:ln>
                <a:solidFill>
                  <a:schemeClr val="tx2"/>
                </a:solidFill>
                <a:effectLst/>
                <a:latin typeface="Arial" charset="0"/>
                <a:ea typeface="MS PGothic" pitchFamily="32" charset="-128"/>
              </a:rPr>
              <a:t> educatore supporto RES REI</a:t>
            </a:r>
          </a:p>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lang="it-IT" baseline="0" dirty="0" smtClean="0">
                <a:solidFill>
                  <a:schemeClr val="tx2"/>
                </a:solidFill>
                <a:latin typeface="Arial" charset="0"/>
                <a:ea typeface="MS PGothic" pitchFamily="32" charset="-128"/>
              </a:rPr>
              <a:t>Mediazione linguistico culturale</a:t>
            </a:r>
            <a:r>
              <a:rPr kumimoji="0" lang="it-IT" sz="1800" b="0" i="0" u="none" strike="noStrike" cap="none" normalizeH="0" baseline="0" dirty="0" smtClean="0">
                <a:ln>
                  <a:noFill/>
                </a:ln>
                <a:solidFill>
                  <a:schemeClr val="tx2"/>
                </a:solidFill>
                <a:effectLst/>
                <a:latin typeface="Arial" charset="0"/>
                <a:ea typeface="MS PGothic" pitchFamily="32" charset="-128"/>
              </a:rPr>
              <a:t> </a:t>
            </a:r>
          </a:p>
        </p:txBody>
      </p:sp>
      <p:sp>
        <p:nvSpPr>
          <p:cNvPr id="7" name="Rettangolo 6"/>
          <p:cNvSpPr/>
          <p:nvPr/>
        </p:nvSpPr>
        <p:spPr bwMode="auto">
          <a:xfrm>
            <a:off x="5567084" y="5654488"/>
            <a:ext cx="2770094" cy="658906"/>
          </a:xfrm>
          <a:prstGeom prst="rect">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r>
              <a:rPr kumimoji="0" lang="it-IT" sz="1800" b="0" i="1" u="none" strike="noStrike" cap="none" normalizeH="0" baseline="0" dirty="0" smtClean="0">
                <a:ln>
                  <a:noFill/>
                </a:ln>
                <a:solidFill>
                  <a:schemeClr val="tx2"/>
                </a:solidFill>
                <a:effectLst/>
                <a:latin typeface="Arial" charset="0"/>
                <a:ea typeface="MS PGothic" pitchFamily="32" charset="-128"/>
              </a:rPr>
              <a:t>1 operatore</a:t>
            </a:r>
            <a:r>
              <a:rPr kumimoji="0" lang="it-IT" sz="1800" b="0" i="1" u="none" strike="noStrike" cap="none" normalizeH="0" dirty="0" smtClean="0">
                <a:ln>
                  <a:noFill/>
                </a:ln>
                <a:solidFill>
                  <a:schemeClr val="tx2"/>
                </a:solidFill>
                <a:effectLst/>
                <a:latin typeface="Arial" charset="0"/>
                <a:ea typeface="MS PGothic" pitchFamily="32" charset="-128"/>
              </a:rPr>
              <a:t> legale </a:t>
            </a:r>
            <a:endParaRPr kumimoji="0" lang="it-IT" sz="1800" b="0" i="1" u="none" strike="noStrike" cap="none" normalizeH="0" baseline="0" dirty="0" smtClean="0">
              <a:ln>
                <a:noFill/>
              </a:ln>
              <a:solidFill>
                <a:schemeClr val="tx2"/>
              </a:solidFill>
              <a:effectLst/>
              <a:latin typeface="Arial" charset="0"/>
              <a:ea typeface="MS PGothic" pitchFamily="32" charset="-128"/>
            </a:endParaRPr>
          </a:p>
        </p:txBody>
      </p:sp>
    </p:spTree>
    <p:extLst>
      <p:ext uri="{BB962C8B-B14F-4D97-AF65-F5344CB8AC3E}">
        <p14:creationId xmlns:p14="http://schemas.microsoft.com/office/powerpoint/2010/main" val="6042756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48871" y="1586753"/>
            <a:ext cx="9572439" cy="740523"/>
          </a:xfrm>
        </p:spPr>
        <p:txBody>
          <a:bodyPr/>
          <a:lstStyle/>
          <a:p>
            <a:r>
              <a:rPr lang="it-IT" sz="4000" b="1" dirty="0" smtClean="0"/>
              <a:t>Particolarità:</a:t>
            </a:r>
            <a:endParaRPr lang="it-IT" sz="4000" b="1" dirty="0"/>
          </a:p>
        </p:txBody>
      </p:sp>
      <p:sp>
        <p:nvSpPr>
          <p:cNvPr id="3" name="Segnaposto contenuto 2"/>
          <p:cNvSpPr>
            <a:spLocks noGrp="1"/>
          </p:cNvSpPr>
          <p:nvPr>
            <p:ph idx="1"/>
          </p:nvPr>
        </p:nvSpPr>
        <p:spPr>
          <a:xfrm>
            <a:off x="833718" y="2985247"/>
            <a:ext cx="10742334" cy="3036142"/>
          </a:xfrm>
        </p:spPr>
        <p:txBody>
          <a:bodyPr/>
          <a:lstStyle/>
          <a:p>
            <a:pPr>
              <a:buFontTx/>
              <a:buChar char="-"/>
            </a:pPr>
            <a:r>
              <a:rPr lang="it-IT" sz="2400" dirty="0"/>
              <a:t>Supporto legale (Asp Bologna, Bassa Soglia e Casalecchio)</a:t>
            </a:r>
          </a:p>
          <a:p>
            <a:pPr>
              <a:buFontTx/>
              <a:buChar char="-"/>
            </a:pPr>
            <a:r>
              <a:rPr lang="it-IT" sz="2400" dirty="0"/>
              <a:t>Supporto al SIA (Pianura Ovest)</a:t>
            </a:r>
          </a:p>
          <a:p>
            <a:pPr>
              <a:buFontTx/>
              <a:buChar char="-"/>
            </a:pPr>
            <a:r>
              <a:rPr lang="it-IT" sz="2400" dirty="0" smtClean="0"/>
              <a:t>Supporto </a:t>
            </a:r>
            <a:r>
              <a:rPr lang="it-IT" sz="2400" dirty="0"/>
              <a:t>psicologico (ASP Bologna)</a:t>
            </a:r>
          </a:p>
          <a:p>
            <a:pPr>
              <a:buFontTx/>
              <a:buChar char="-"/>
            </a:pPr>
            <a:r>
              <a:rPr lang="it-IT" sz="2400" dirty="0"/>
              <a:t>Supporto al REMS (Bologna)</a:t>
            </a:r>
          </a:p>
          <a:p>
            <a:pPr>
              <a:buFontTx/>
              <a:buChar char="-"/>
            </a:pPr>
            <a:r>
              <a:rPr lang="it-IT" sz="2400" dirty="0"/>
              <a:t>Supporto alle attività di mediazione sociale (Comune di Ferrara)</a:t>
            </a:r>
          </a:p>
          <a:p>
            <a:endParaRPr lang="it-IT" dirty="0"/>
          </a:p>
        </p:txBody>
      </p:sp>
    </p:spTree>
    <p:extLst>
      <p:ext uri="{BB962C8B-B14F-4D97-AF65-F5344CB8AC3E}">
        <p14:creationId xmlns:p14="http://schemas.microsoft.com/office/powerpoint/2010/main" val="93916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solidFill>
              <a:schemeClr val="bg1"/>
            </a:solidFill>
            <a:effectLst/>
            <a:latin typeface="Arial" charset="0"/>
            <a:ea typeface="MS PGothic" pitchFamily="32"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it-IT" sz="1800" b="0" i="0" u="none" strike="noStrike" cap="none" normalizeH="0" baseline="0" smtClean="0">
            <a:ln>
              <a:noFill/>
            </a:ln>
            <a:solidFill>
              <a:schemeClr val="bg1"/>
            </a:solidFill>
            <a:effectLst/>
            <a:latin typeface="Arial" charset="0"/>
            <a:ea typeface="MS PGothic" pitchFamily="32"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2288</Words>
  <Application>Microsoft Office PowerPoint</Application>
  <PresentationFormat>Widescreen</PresentationFormat>
  <Paragraphs>241</Paragraphs>
  <Slides>26</Slides>
  <Notes>9</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MS PGothic</vt:lpstr>
      <vt:lpstr>Arial</vt:lpstr>
      <vt:lpstr>Arial Narrow</vt:lpstr>
      <vt:lpstr>Britannic Bold</vt:lpstr>
      <vt:lpstr>Calibri</vt:lpstr>
      <vt:lpstr>Times New Roman</vt:lpstr>
      <vt:lpstr>1_Tema di Office</vt:lpstr>
      <vt:lpstr>Presentazione standard di PowerPoint</vt:lpstr>
      <vt:lpstr>Un progetto «ombrello»</vt:lpstr>
      <vt:lpstr>Come l’abbiamo declinato noi:</vt:lpstr>
      <vt:lpstr>Presentazione standard di PowerPoint</vt:lpstr>
      <vt:lpstr>BOLOGNA</vt:lpstr>
      <vt:lpstr>Presentazione standard di PowerPoint</vt:lpstr>
      <vt:lpstr>Gestione équipe CaspER Città di Bologna</vt:lpstr>
      <vt:lpstr>FERRARA</vt:lpstr>
      <vt:lpstr>Particolarità:</vt:lpstr>
      <vt:lpstr>Attività di rete (la «viscosità» del progetto)</vt:lpstr>
      <vt:lpstr>CaspER: Formazione Legale</vt:lpstr>
      <vt:lpstr>CaspER: Formazione Legale</vt:lpstr>
      <vt:lpstr>CaspER: Formazione Legale</vt:lpstr>
      <vt:lpstr>Attività di consulenza Legale presso REMS «Casa degli Svizzeri» di Bologna </vt:lpstr>
      <vt:lpstr>Equipe Transculturale: Psicologo</vt:lpstr>
      <vt:lpstr>L’utilizzo della mediazione Linguistico-culturale: Implementazione</vt:lpstr>
      <vt:lpstr>CaspER: Azioni in via di sviluppo</vt:lpstr>
      <vt:lpstr>FERRARA – l’ unità mobile di prossimità</vt:lpstr>
      <vt:lpstr>Presentazione standard di PowerPoint</vt:lpstr>
      <vt:lpstr>Destinatari - 1</vt:lpstr>
      <vt:lpstr>Destinatari - 2</vt:lpstr>
      <vt:lpstr>Step e fasi del primo incontro:</vt:lpstr>
      <vt:lpstr>Presentazione standard di PowerPoint</vt:lpstr>
      <vt:lpstr>Presentazione standard di PowerPoint</vt:lpstr>
      <vt:lpstr>Progetto CaspER e  Unità Mobile di prossimità</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iress soc cop</dc:creator>
  <cp:lastModifiedBy>Administrator</cp:lastModifiedBy>
  <cp:revision>22</cp:revision>
  <dcterms:created xsi:type="dcterms:W3CDTF">2018-05-31T09:11:20Z</dcterms:created>
  <dcterms:modified xsi:type="dcterms:W3CDTF">2018-06-13T14:13:03Z</dcterms:modified>
</cp:coreProperties>
</file>