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3" r:id="rId2"/>
    <p:sldId id="284" r:id="rId3"/>
    <p:sldId id="285" r:id="rId4"/>
    <p:sldId id="286" r:id="rId5"/>
    <p:sldId id="287" r:id="rId6"/>
    <p:sldId id="288" r:id="rId7"/>
    <p:sldId id="289" r:id="rId8"/>
    <p:sldId id="290" r:id="rId9"/>
    <p:sldId id="291" r:id="rId10"/>
    <p:sldId id="293" r:id="rId11"/>
    <p:sldId id="292"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6144" autoAdjust="0"/>
  </p:normalViewPr>
  <p:slideViewPr>
    <p:cSldViewPr snapToGrid="0">
      <p:cViewPr>
        <p:scale>
          <a:sx n="87" d="100"/>
          <a:sy n="87" d="100"/>
        </p:scale>
        <p:origin x="-48" y="-17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1A3E4-0AA1-48EF-BDDA-845CF33DD150}" type="datetimeFigureOut">
              <a:rPr lang="it-IT" smtClean="0"/>
              <a:t>13/06/2018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9B63D-CBF9-4108-BD6A-964AC09917D3}" type="slidenum">
              <a:rPr lang="it-IT" smtClean="0"/>
              <a:t>‹N›</a:t>
            </a:fld>
            <a:endParaRPr lang="it-IT"/>
          </a:p>
        </p:txBody>
      </p:sp>
    </p:spTree>
    <p:extLst>
      <p:ext uri="{BB962C8B-B14F-4D97-AF65-F5344CB8AC3E}">
        <p14:creationId xmlns:p14="http://schemas.microsoft.com/office/powerpoint/2010/main" val="5622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xmlns="" id="{B45ECB44-6A60-44B6-A37E-1523A2B7342D}"/>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6147" name="Rectangle 8">
            <a:extLst>
              <a:ext uri="{FF2B5EF4-FFF2-40B4-BE49-F238E27FC236}">
                <a16:creationId xmlns:a16="http://schemas.microsoft.com/office/drawing/2014/main" xmlns="" id="{13F52E1B-4B37-46BF-BCC7-2C386FBE8B15}"/>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6148" name="Rectangle 9">
            <a:extLst>
              <a:ext uri="{FF2B5EF4-FFF2-40B4-BE49-F238E27FC236}">
                <a16:creationId xmlns:a16="http://schemas.microsoft.com/office/drawing/2014/main" xmlns="" id="{8EB832FD-1C90-4848-8577-6945BBAC9FC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36E3B57A-AB1E-4854-83CC-471DBA539DA0}"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6149" name="Rectangle 1">
            <a:extLst>
              <a:ext uri="{FF2B5EF4-FFF2-40B4-BE49-F238E27FC236}">
                <a16:creationId xmlns:a16="http://schemas.microsoft.com/office/drawing/2014/main" xmlns="" id="{4931C906-15A4-45F9-9D86-E98EC06202FA}"/>
              </a:ext>
            </a:extLst>
          </p:cNvPr>
          <p:cNvSpPr>
            <a:spLocks noGrp="1" noRot="1" noChangeAspect="1" noChangeArrowheads="1" noTextEdit="1"/>
          </p:cNvSpPr>
          <p:nvPr>
            <p:ph type="sldImg"/>
          </p:nvPr>
        </p:nvSpPr>
        <p:spPr>
          <a:xfrm>
            <a:off x="92075" y="746125"/>
            <a:ext cx="6613525" cy="3721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50" name="Rectangle 2">
            <a:extLst>
              <a:ext uri="{FF2B5EF4-FFF2-40B4-BE49-F238E27FC236}">
                <a16:creationId xmlns:a16="http://schemas.microsoft.com/office/drawing/2014/main" xmlns="" id="{B9BA8831-DDC4-42FE-9A4C-4B1AA63664CE}"/>
              </a:ext>
            </a:extLst>
          </p:cNvPr>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35" tIns="46067" rIns="92135" bIns="46067"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35619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2</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645390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15852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63777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4967" y="273051"/>
            <a:ext cx="2741084" cy="585311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1" y="273051"/>
            <a:ext cx="8022167" cy="585311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1030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2062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340248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0898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2767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09437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xmlns="" id="{ABD9795E-F6BB-493C-91A2-5A83CDEBDE78}"/>
              </a:ext>
            </a:extLst>
          </p:cNvPr>
          <p:cNvSpPr txBox="1">
            <a:spLocks noChangeArrowheads="1"/>
          </p:cNvSpPr>
          <p:nvPr userDrawn="1"/>
        </p:nvSpPr>
        <p:spPr bwMode="auto">
          <a:xfrm>
            <a:off x="431801" y="989014"/>
            <a:ext cx="1902884" cy="39052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9pPr>
          </a:lstStyle>
          <a:p>
            <a:pPr algn="ctr" eaLnBrk="1" hangingPunct="1">
              <a:spcBef>
                <a:spcPct val="0"/>
              </a:spcBef>
              <a:spcAft>
                <a:spcPts val="1000"/>
              </a:spcAft>
              <a:buClrTx/>
              <a:buFontTx/>
              <a:buNone/>
              <a:defRPr/>
            </a:pPr>
            <a:r>
              <a:rPr lang="it-IT" altLang="it-IT" sz="900" b="1" dirty="0"/>
              <a:t>Progetto co-finanziato</a:t>
            </a:r>
            <a:br>
              <a:rPr lang="it-IT" altLang="it-IT" sz="900" b="1" dirty="0"/>
            </a:br>
            <a:r>
              <a:rPr lang="it-IT" altLang="it-IT" sz="900" b="1" dirty="0"/>
              <a:t>dall’Unione Europea</a:t>
            </a:r>
          </a:p>
        </p:txBody>
      </p:sp>
    </p:spTree>
    <p:extLst>
      <p:ext uri="{BB962C8B-B14F-4D97-AF65-F5344CB8AC3E}">
        <p14:creationId xmlns:p14="http://schemas.microsoft.com/office/powerpoint/2010/main" val="144268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85999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9217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xmlns="" id="{7677F53C-CF96-48E5-99A3-43708684734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418" y="260351"/>
            <a:ext cx="1331383" cy="722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7" name="Picture 4">
            <a:extLst>
              <a:ext uri="{FF2B5EF4-FFF2-40B4-BE49-F238E27FC236}">
                <a16:creationId xmlns:a16="http://schemas.microsoft.com/office/drawing/2014/main" xmlns="" id="{BACB969E-B7BC-4728-A391-E40F97E11DD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88918" y="222251"/>
            <a:ext cx="2493433" cy="7604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5">
            <a:extLst>
              <a:ext uri="{FF2B5EF4-FFF2-40B4-BE49-F238E27FC236}">
                <a16:creationId xmlns:a16="http://schemas.microsoft.com/office/drawing/2014/main" xmlns="" id="{E95AF1A2-A30C-4E59-9B33-B6B88DC52AD0}"/>
              </a:ext>
            </a:extLst>
          </p:cNvPr>
          <p:cNvSpPr>
            <a:spLocks noGrp="1" noChangeArrowheads="1"/>
          </p:cNvSpPr>
          <p:nvPr>
            <p:ph type="title"/>
          </p:nvPr>
        </p:nvSpPr>
        <p:spPr bwMode="auto">
          <a:xfrm>
            <a:off x="609600" y="273051"/>
            <a:ext cx="10966451"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it-IT"/>
              <a:t>Fate clic per modificare il formato del testo del titolo</a:t>
            </a:r>
          </a:p>
        </p:txBody>
      </p:sp>
      <p:sp>
        <p:nvSpPr>
          <p:cNvPr id="1029" name="Rectangle 6">
            <a:extLst>
              <a:ext uri="{FF2B5EF4-FFF2-40B4-BE49-F238E27FC236}">
                <a16:creationId xmlns:a16="http://schemas.microsoft.com/office/drawing/2014/main" xmlns="" id="{5C01C4B4-CA53-4027-A318-D5FD79DC429C}"/>
              </a:ext>
            </a:extLst>
          </p:cNvPr>
          <p:cNvSpPr>
            <a:spLocks noGrp="1" noChangeArrowheads="1"/>
          </p:cNvSpPr>
          <p:nvPr>
            <p:ph type="body" idx="1"/>
          </p:nvPr>
        </p:nvSpPr>
        <p:spPr bwMode="auto">
          <a:xfrm>
            <a:off x="609600" y="1604964"/>
            <a:ext cx="10966451" cy="441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pic>
        <p:nvPicPr>
          <p:cNvPr id="1030" name="Immagine 1">
            <a:extLst>
              <a:ext uri="{FF2B5EF4-FFF2-40B4-BE49-F238E27FC236}">
                <a16:creationId xmlns:a16="http://schemas.microsoft.com/office/drawing/2014/main" xmlns="" id="{DBA30665-4093-4C5E-AE40-223A7B6042C0}"/>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925484" y="293688"/>
            <a:ext cx="126788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magine 6" descr="logo_ervet.jpg">
            <a:extLst>
              <a:ext uri="{FF2B5EF4-FFF2-40B4-BE49-F238E27FC236}">
                <a16:creationId xmlns:a16="http://schemas.microsoft.com/office/drawing/2014/main" xmlns="" id="{8441767A-050F-4F79-A47A-CB9DBF5D5977}"/>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24418" y="6380164"/>
            <a:ext cx="100753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magine 878" descr="marchio_RER.jpg">
            <a:extLst>
              <a:ext uri="{FF2B5EF4-FFF2-40B4-BE49-F238E27FC236}">
                <a16:creationId xmlns:a16="http://schemas.microsoft.com/office/drawing/2014/main" xmlns="" id="{38FEA1F2-BC71-463C-BD83-A59F591269E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64651" y="6380163"/>
            <a:ext cx="2489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257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xmlns="" id="{060199AC-7DD3-4ED1-A860-B4A1FA65B8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2060576"/>
            <a:ext cx="8712200" cy="3368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4" name="Text Box 3">
            <a:extLst>
              <a:ext uri="{FF2B5EF4-FFF2-40B4-BE49-F238E27FC236}">
                <a16:creationId xmlns:a16="http://schemas.microsoft.com/office/drawing/2014/main" xmlns="" id="{277B61AD-5295-4355-B1CF-C470F80CAA45}"/>
              </a:ext>
            </a:extLst>
          </p:cNvPr>
          <p:cNvSpPr txBox="1">
            <a:spLocks noChangeArrowheads="1"/>
          </p:cNvSpPr>
          <p:nvPr/>
        </p:nvSpPr>
        <p:spPr bwMode="auto">
          <a:xfrm>
            <a:off x="1847851" y="989014"/>
            <a:ext cx="1427163" cy="39052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449263" fontAlgn="base">
              <a:spcBef>
                <a:spcPct val="0"/>
              </a:spcBef>
              <a:spcAft>
                <a:spcPts val="1000"/>
              </a:spcAft>
              <a:buClrTx/>
            </a:pPr>
            <a:r>
              <a:rPr lang="it-IT" altLang="it-IT" sz="900" b="1"/>
              <a:t>Progetto co-finanziato</a:t>
            </a:r>
            <a:br>
              <a:rPr lang="it-IT" altLang="it-IT" sz="900" b="1"/>
            </a:br>
            <a:r>
              <a:rPr lang="it-IT" altLang="it-IT" sz="900" b="1"/>
              <a:t>dall’Unione Europea</a:t>
            </a:r>
          </a:p>
        </p:txBody>
      </p:sp>
      <p:sp>
        <p:nvSpPr>
          <p:cNvPr id="5125" name="Rettangolo 4">
            <a:extLst>
              <a:ext uri="{FF2B5EF4-FFF2-40B4-BE49-F238E27FC236}">
                <a16:creationId xmlns:a16="http://schemas.microsoft.com/office/drawing/2014/main" xmlns="" id="{615C6A3A-D9C1-4DD3-999D-0309A9C5B106}"/>
              </a:ext>
            </a:extLst>
          </p:cNvPr>
          <p:cNvSpPr>
            <a:spLocks noChangeArrowheads="1"/>
          </p:cNvSpPr>
          <p:nvPr/>
        </p:nvSpPr>
        <p:spPr bwMode="auto">
          <a:xfrm>
            <a:off x="1833563" y="1379539"/>
            <a:ext cx="8343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fontAlgn="base">
              <a:spcBef>
                <a:spcPct val="0"/>
              </a:spcBef>
              <a:spcAft>
                <a:spcPct val="0"/>
              </a:spcAft>
              <a:buClr>
                <a:srgbClr val="000000"/>
              </a:buClr>
              <a:buSzPct val="100000"/>
            </a:pPr>
            <a:r>
              <a:rPr lang="it-IT" altLang="it-IT" sz="1400" b="1" dirty="0">
                <a:solidFill>
                  <a:srgbClr val="000000"/>
                </a:solidFill>
                <a:latin typeface="Arial Narrow" panose="020B0606020202030204" pitchFamily="34" charset="0"/>
                <a:ea typeface="MS PGothic" panose="020B0600070205080204" pitchFamily="34" charset="-128"/>
              </a:rPr>
              <a:t>FONDO ASILO, MIGRAZIONE E INTEGRAZIONE (FAMI) 2014-2020</a:t>
            </a:r>
          </a:p>
          <a:p>
            <a:pPr algn="ctr" defTabSz="449263" fontAlgn="base">
              <a:spcBef>
                <a:spcPct val="0"/>
              </a:spcBef>
              <a:spcAft>
                <a:spcPct val="0"/>
              </a:spcAft>
              <a:buClr>
                <a:srgbClr val="000000"/>
              </a:buClr>
              <a:buSzPct val="100000"/>
            </a:pPr>
            <a:r>
              <a:rPr lang="it-IT" altLang="it-IT" sz="1400" b="1" dirty="0">
                <a:solidFill>
                  <a:srgbClr val="000000"/>
                </a:solidFill>
                <a:latin typeface="Arial Narrow" panose="020B0606020202030204" pitchFamily="34" charset="0"/>
                <a:ea typeface="MS PGothic" panose="020B0600070205080204" pitchFamily="34" charset="-128"/>
              </a:rPr>
              <a:t>OS2/ON2 - Annualità 2016-2018 </a:t>
            </a:r>
          </a:p>
          <a:p>
            <a:pPr algn="ctr" defTabSz="449263" fontAlgn="base">
              <a:spcBef>
                <a:spcPct val="0"/>
              </a:spcBef>
              <a:spcAft>
                <a:spcPct val="0"/>
              </a:spcAft>
              <a:buClr>
                <a:srgbClr val="000000"/>
              </a:buClr>
              <a:buSzPct val="100000"/>
            </a:pPr>
            <a:r>
              <a:rPr lang="it-IT" altLang="it-IT" sz="1400" b="1" dirty="0">
                <a:solidFill>
                  <a:srgbClr val="000000"/>
                </a:solidFill>
                <a:latin typeface="Arial Narrow" panose="020B0606020202030204" pitchFamily="34" charset="0"/>
                <a:ea typeface="MS PGothic" panose="020B0600070205080204" pitchFamily="34" charset="-128"/>
              </a:rPr>
              <a:t>CASP-ER Piano Regionale </a:t>
            </a:r>
            <a:r>
              <a:rPr lang="it-IT" altLang="it-IT" sz="1400" b="1" dirty="0" err="1">
                <a:solidFill>
                  <a:srgbClr val="000000"/>
                </a:solidFill>
                <a:latin typeface="Arial Narrow" panose="020B0606020202030204" pitchFamily="34" charset="0"/>
                <a:ea typeface="MS PGothic" panose="020B0600070205080204" pitchFamily="34" charset="-128"/>
              </a:rPr>
              <a:t>Multiazione</a:t>
            </a:r>
            <a:r>
              <a:rPr lang="it-IT" altLang="it-IT" sz="1400" b="1" dirty="0">
                <a:solidFill>
                  <a:srgbClr val="000000"/>
                </a:solidFill>
                <a:latin typeface="Arial Narrow" panose="020B0606020202030204" pitchFamily="34" charset="0"/>
                <a:ea typeface="MS PGothic" panose="020B0600070205080204" pitchFamily="34" charset="-128"/>
              </a:rPr>
              <a:t> Emilia-Romagna </a:t>
            </a:r>
          </a:p>
          <a:p>
            <a:pPr algn="ctr" defTabSz="449263" fontAlgn="base">
              <a:spcBef>
                <a:spcPct val="0"/>
              </a:spcBef>
              <a:spcAft>
                <a:spcPct val="0"/>
              </a:spcAft>
              <a:buClr>
                <a:srgbClr val="000000"/>
              </a:buClr>
              <a:buSzPct val="100000"/>
            </a:pPr>
            <a:r>
              <a:rPr lang="it-IT" altLang="it-IT" sz="1400" b="1" dirty="0">
                <a:solidFill>
                  <a:srgbClr val="000000"/>
                </a:solidFill>
                <a:latin typeface="Arial Narrow" panose="020B0606020202030204" pitchFamily="34" charset="0"/>
                <a:ea typeface="MS PGothic" panose="020B0600070205080204" pitchFamily="34" charset="-128"/>
              </a:rPr>
              <a:t>Azione 2 Accesso ai servizi per l’integrazione PROG – 1083</a:t>
            </a:r>
          </a:p>
        </p:txBody>
      </p:sp>
      <p:sp>
        <p:nvSpPr>
          <p:cNvPr id="5127" name="Rettangolo 2">
            <a:extLst>
              <a:ext uri="{FF2B5EF4-FFF2-40B4-BE49-F238E27FC236}">
                <a16:creationId xmlns:a16="http://schemas.microsoft.com/office/drawing/2014/main" xmlns="" id="{29B6D3F9-4133-49BA-9406-4669812C4B85}"/>
              </a:ext>
            </a:extLst>
          </p:cNvPr>
          <p:cNvSpPr>
            <a:spLocks noChangeArrowheads="1"/>
          </p:cNvSpPr>
          <p:nvPr/>
        </p:nvSpPr>
        <p:spPr bwMode="auto">
          <a:xfrm>
            <a:off x="3108629" y="3221655"/>
            <a:ext cx="58823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SEMINARIO FINALE</a:t>
            </a:r>
          </a:p>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Accesso ai servizi e cittadini </a:t>
            </a:r>
            <a:r>
              <a:rPr lang="it-IT" altLang="it-IT" b="1" dirty="0" smtClean="0">
                <a:solidFill>
                  <a:srgbClr val="000000"/>
                </a:solidFill>
                <a:latin typeface="Arial Narrow" panose="020B0606020202030204" pitchFamily="34" charset="0"/>
                <a:ea typeface="MS PGothic" panose="020B0600070205080204" pitchFamily="34" charset="-128"/>
              </a:rPr>
              <a:t>migranti: l’interculturalità nel lavoro sociale</a:t>
            </a:r>
            <a:endParaRPr lang="it-IT" altLang="it-IT" b="1" dirty="0">
              <a:solidFill>
                <a:srgbClr val="000000"/>
              </a:solidFill>
              <a:latin typeface="Arial Narrow" panose="020B0606020202030204" pitchFamily="34" charset="0"/>
              <a:ea typeface="MS PGothic" panose="020B0600070205080204" pitchFamily="34" charset="-128"/>
            </a:endParaRPr>
          </a:p>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14 Giugno 2018, Sala Poggioli Viale della Fiera 8</a:t>
            </a:r>
          </a:p>
        </p:txBody>
      </p:sp>
    </p:spTree>
    <p:extLst>
      <p:ext uri="{BB962C8B-B14F-4D97-AF65-F5344CB8AC3E}">
        <p14:creationId xmlns:p14="http://schemas.microsoft.com/office/powerpoint/2010/main" val="378271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000" b="1" dirty="0" smtClean="0">
                <a:latin typeface="Arial Narrow" panose="020B0606020202030204" pitchFamily="34" charset="0"/>
              </a:rPr>
              <a:t>WORLD IN PROGRESS (Parma)</a:t>
            </a:r>
          </a:p>
          <a:p>
            <a:r>
              <a:rPr lang="it-IT" sz="1600" dirty="0" smtClean="0">
                <a:latin typeface="Arial Narrow" panose="020B0606020202030204" pitchFamily="34" charset="0"/>
              </a:rPr>
              <a:t>Azioni</a:t>
            </a:r>
          </a:p>
          <a:p>
            <a:pPr>
              <a:buFont typeface="Arial" panose="020B0604020202020204" pitchFamily="34" charset="0"/>
              <a:buChar char="•"/>
            </a:pPr>
            <a:r>
              <a:rPr lang="it-IT" sz="1600" dirty="0">
                <a:latin typeface="Arial Narrow" panose="020B0606020202030204" pitchFamily="34" charset="0"/>
              </a:rPr>
              <a:t>S</a:t>
            </a:r>
            <a:r>
              <a:rPr lang="it-IT" sz="1600" dirty="0" smtClean="0">
                <a:latin typeface="Arial Narrow" panose="020B0606020202030204" pitchFamily="34" charset="0"/>
              </a:rPr>
              <a:t>egretariato </a:t>
            </a:r>
            <a:r>
              <a:rPr lang="it-IT" sz="1600" dirty="0">
                <a:latin typeface="Arial Narrow" panose="020B0606020202030204" pitchFamily="34" charset="0"/>
              </a:rPr>
              <a:t>sociale “culture </a:t>
            </a:r>
            <a:r>
              <a:rPr lang="it-IT" sz="1600" dirty="0" err="1" smtClean="0">
                <a:latin typeface="Arial Narrow" panose="020B0606020202030204" pitchFamily="34" charset="0"/>
              </a:rPr>
              <a:t>oriented</a:t>
            </a:r>
            <a:r>
              <a:rPr lang="it-IT" sz="1600" dirty="0" smtClean="0">
                <a:latin typeface="Arial Narrow" panose="020B0606020202030204" pitchFamily="34" charset="0"/>
              </a:rPr>
              <a:t>”: interventi </a:t>
            </a:r>
            <a:r>
              <a:rPr lang="it-IT" sz="1600" dirty="0">
                <a:latin typeface="Arial Narrow" panose="020B0606020202030204" pitchFamily="34" charset="0"/>
              </a:rPr>
              <a:t>di informazione, orientamento, accompagnamento, consulenza in ambito sociale, sanitario, giuridico, realizzati con una particolare attenzione alla lettura e contestualizzazione dei percorsi e processi migratori degli </a:t>
            </a:r>
            <a:r>
              <a:rPr lang="it-IT" sz="1600" dirty="0" smtClean="0">
                <a:latin typeface="Arial Narrow" panose="020B0606020202030204" pitchFamily="34" charset="0"/>
              </a:rPr>
              <a:t>utenti;</a:t>
            </a:r>
          </a:p>
          <a:p>
            <a:pPr>
              <a:buFont typeface="Arial" panose="020B0604020202020204" pitchFamily="34" charset="0"/>
              <a:buChar char="•"/>
            </a:pPr>
            <a:r>
              <a:rPr lang="it-IT" sz="1600" dirty="0" smtClean="0">
                <a:latin typeface="Arial Narrow" panose="020B0606020202030204" pitchFamily="34" charset="0"/>
              </a:rPr>
              <a:t>Supporto nei percorsi di presa in carico integrata (a partire non solo dalla segnalazione dei servizi ma anche dalla segnalazione ai servizi da parte degli operatori impegnati nei punti di segretariato sociale).</a:t>
            </a:r>
          </a:p>
          <a:p>
            <a:pPr marL="0" indent="0"/>
            <a:r>
              <a:rPr lang="it-IT" sz="1600" dirty="0" smtClean="0">
                <a:latin typeface="Arial Narrow" panose="020B0606020202030204" pitchFamily="34" charset="0"/>
              </a:rPr>
              <a:t>Aspetti peculiari</a:t>
            </a:r>
          </a:p>
          <a:p>
            <a:pPr marL="285750" indent="-285750">
              <a:buFont typeface="Arial" panose="020B0604020202020204" pitchFamily="34" charset="0"/>
              <a:buChar char="•"/>
            </a:pPr>
            <a:r>
              <a:rPr lang="it-IT" sz="1600" dirty="0" smtClean="0">
                <a:latin typeface="Arial Narrow" panose="020B0606020202030204" pitchFamily="34" charset="0"/>
              </a:rPr>
              <a:t>Interventi che mirano a favorire l’acquisizione di competenze, l’attivazione personale, la definizione di progettualità individuali, l’utilizzo di nuovi strumenti;</a:t>
            </a:r>
          </a:p>
          <a:p>
            <a:pPr marL="285750" indent="-285750">
              <a:buFont typeface="Arial" panose="020B0604020202020204" pitchFamily="34" charset="0"/>
              <a:buChar char="•"/>
            </a:pPr>
            <a:r>
              <a:rPr lang="it-IT" sz="1600" dirty="0" smtClean="0">
                <a:latin typeface="Arial Narrow" panose="020B0606020202030204" pitchFamily="34" charset="0"/>
              </a:rPr>
              <a:t>Supporto nella ricerca di lavoro e proposta di una metodologia di intervento che integra quanto già realizzato dai Centri per l’Impiego territoriali.</a:t>
            </a:r>
          </a:p>
          <a:p>
            <a:pPr marL="285750" indent="-285750">
              <a:buFont typeface="Arial" panose="020B0604020202020204" pitchFamily="34" charset="0"/>
              <a:buChar char="•"/>
            </a:pPr>
            <a:r>
              <a:rPr lang="it-IT" sz="1600" dirty="0" smtClean="0">
                <a:latin typeface="Arial Narrow" panose="020B0606020202030204" pitchFamily="34" charset="0"/>
              </a:rPr>
              <a:t>Modalità organizzative: coordinamento provinciale; équipe di coordinamento tecnico; incontri operativi nei distretti socio-sanitari e équipe operativa.</a:t>
            </a:r>
          </a:p>
          <a:p>
            <a:pPr>
              <a:buFont typeface="Arial" panose="020B0604020202020204" pitchFamily="34" charset="0"/>
              <a:buChar char="•"/>
            </a:pPr>
            <a:endParaRPr lang="it-IT" sz="1600" dirty="0" smtClean="0">
              <a:latin typeface="Arial Narrow" panose="020B0606020202030204" pitchFamily="34" charset="0"/>
            </a:endParaRPr>
          </a:p>
          <a:p>
            <a:endParaRPr lang="it-IT" sz="2400" dirty="0">
              <a:latin typeface="Arial Narrow" panose="020B0606020202030204" pitchFamily="34" charset="0"/>
            </a:endParaRPr>
          </a:p>
        </p:txBody>
      </p:sp>
    </p:spTree>
    <p:extLst>
      <p:ext uri="{BB962C8B-B14F-4D97-AF65-F5344CB8AC3E}">
        <p14:creationId xmlns:p14="http://schemas.microsoft.com/office/powerpoint/2010/main" val="2924331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000" b="1" dirty="0" smtClean="0">
                <a:latin typeface="Arial Narrow" panose="020B0606020202030204" pitchFamily="34" charset="0"/>
              </a:rPr>
              <a:t>Punti di forza</a:t>
            </a:r>
          </a:p>
          <a:p>
            <a:r>
              <a:rPr lang="it-IT" sz="2000" dirty="0" smtClean="0">
                <a:latin typeface="Arial Narrow" panose="020B0606020202030204" pitchFamily="34" charset="0"/>
              </a:rPr>
              <a:t>Condivisione di:</a:t>
            </a:r>
          </a:p>
          <a:p>
            <a:pPr>
              <a:buFont typeface="Arial" panose="020B0604020202020204" pitchFamily="34" charset="0"/>
              <a:buChar char="•"/>
            </a:pPr>
            <a:r>
              <a:rPr lang="it-IT" sz="2000" dirty="0" smtClean="0">
                <a:latin typeface="Arial Narrow" panose="020B0606020202030204" pitchFamily="34" charset="0"/>
              </a:rPr>
              <a:t>approcci/modalità </a:t>
            </a:r>
            <a:r>
              <a:rPr lang="it-IT" sz="2000" dirty="0">
                <a:latin typeface="Arial Narrow" panose="020B0606020202030204" pitchFamily="34" charset="0"/>
              </a:rPr>
              <a:t>di interazione di front office nella relazione con </a:t>
            </a:r>
            <a:r>
              <a:rPr lang="it-IT" sz="2000" dirty="0" smtClean="0">
                <a:latin typeface="Arial Narrow" panose="020B0606020202030204" pitchFamily="34" charset="0"/>
              </a:rPr>
              <a:t>utenti migranti;</a:t>
            </a:r>
          </a:p>
          <a:p>
            <a:pPr>
              <a:buFont typeface="Arial" panose="020B0604020202020204" pitchFamily="34" charset="0"/>
              <a:buChar char="•"/>
            </a:pPr>
            <a:r>
              <a:rPr lang="it-IT" sz="2000" dirty="0">
                <a:latin typeface="Arial Narrow" panose="020B0606020202030204" pitchFamily="34" charset="0"/>
              </a:rPr>
              <a:t>s</a:t>
            </a:r>
            <a:r>
              <a:rPr lang="it-IT" sz="2000" dirty="0" smtClean="0">
                <a:latin typeface="Arial Narrow" panose="020B0606020202030204" pitchFamily="34" charset="0"/>
              </a:rPr>
              <a:t>trumenti di analisi/lettura dei bisogni dell’utenza migrante.</a:t>
            </a:r>
          </a:p>
          <a:p>
            <a:pPr>
              <a:buFont typeface="Arial" panose="020B0604020202020204" pitchFamily="34" charset="0"/>
              <a:buChar char="•"/>
            </a:pPr>
            <a:endParaRPr lang="it-IT" sz="2000" dirty="0">
              <a:latin typeface="Arial Narrow" panose="020B0606020202030204" pitchFamily="34" charset="0"/>
            </a:endParaRPr>
          </a:p>
          <a:p>
            <a:pPr marL="0" indent="0"/>
            <a:r>
              <a:rPr lang="it-IT" sz="2000" b="1" dirty="0" smtClean="0">
                <a:latin typeface="Arial Narrow" panose="020B0606020202030204" pitchFamily="34" charset="0"/>
              </a:rPr>
              <a:t>Criticità</a:t>
            </a:r>
          </a:p>
          <a:p>
            <a:pPr>
              <a:buFont typeface="Arial" panose="020B0604020202020204" pitchFamily="34" charset="0"/>
              <a:buChar char="•"/>
            </a:pPr>
            <a:r>
              <a:rPr lang="it-IT" sz="2000" dirty="0" smtClean="0">
                <a:latin typeface="Arial Narrow" panose="020B0606020202030204" pitchFamily="34" charset="0"/>
              </a:rPr>
              <a:t>Sostenibilità organizzativa dell’équipe transculturale;</a:t>
            </a:r>
          </a:p>
          <a:p>
            <a:pPr>
              <a:buFont typeface="Arial" panose="020B0604020202020204" pitchFamily="34" charset="0"/>
              <a:buChar char="•"/>
            </a:pPr>
            <a:r>
              <a:rPr lang="it-IT" sz="2000" dirty="0" smtClean="0">
                <a:latin typeface="Arial Narrow" panose="020B0606020202030204" pitchFamily="34" charset="0"/>
              </a:rPr>
              <a:t>I processi di lavoro descritti comportano una tenuta molto puntuale nella sua articolazione con conseguente lentezza nella realizzazione di parte delle azioni.</a:t>
            </a:r>
          </a:p>
          <a:p>
            <a:endParaRPr lang="it-IT" sz="2000" dirty="0"/>
          </a:p>
        </p:txBody>
      </p:sp>
    </p:spTree>
    <p:extLst>
      <p:ext uri="{BB962C8B-B14F-4D97-AF65-F5344CB8AC3E}">
        <p14:creationId xmlns:p14="http://schemas.microsoft.com/office/powerpoint/2010/main" val="81229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457200" y="1949116"/>
            <a:ext cx="111188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eaLnBrk="0" fontAlgn="base" hangingPunct="0">
              <a:spcBef>
                <a:spcPct val="0"/>
              </a:spcBef>
              <a:spcAft>
                <a:spcPct val="0"/>
              </a:spcAft>
            </a:pPr>
            <a:r>
              <a:rPr lang="en-US" altLang="it-IT" dirty="0">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2" name="Segnaposto contenuto 1"/>
          <p:cNvSpPr>
            <a:spLocks noGrp="1"/>
          </p:cNvSpPr>
          <p:nvPr>
            <p:ph idx="1"/>
          </p:nvPr>
        </p:nvSpPr>
        <p:spPr/>
        <p:txBody>
          <a:bodyPr/>
          <a:lstStyle/>
          <a:p>
            <a:r>
              <a:rPr lang="it-IT" sz="2400" b="1" dirty="0" smtClean="0">
                <a:latin typeface="Arial Narrow" panose="020B0606020202030204" pitchFamily="34" charset="0"/>
              </a:rPr>
              <a:t>APPROCCIO CONDIVISO DALLA ATS </a:t>
            </a:r>
          </a:p>
          <a:p>
            <a:r>
              <a:rPr lang="it-IT" sz="2400" b="1" dirty="0" smtClean="0">
                <a:latin typeface="Arial Narrow" panose="020B0606020202030204" pitchFamily="34" charset="0"/>
              </a:rPr>
              <a:t>(Coop. </a:t>
            </a:r>
            <a:r>
              <a:rPr lang="it-IT" sz="2400" b="1" dirty="0" err="1" smtClean="0">
                <a:latin typeface="Arial Narrow" panose="020B0606020202030204" pitchFamily="34" charset="0"/>
              </a:rPr>
              <a:t>Soc</a:t>
            </a:r>
            <a:r>
              <a:rPr lang="it-IT" sz="2400" b="1" dirty="0" smtClean="0">
                <a:latin typeface="Arial Narrow" panose="020B0606020202030204" pitchFamily="34" charset="0"/>
              </a:rPr>
              <a:t>. Dimora d’Abramo,</a:t>
            </a:r>
            <a:r>
              <a:rPr lang="it-IT" sz="2400" b="1" dirty="0">
                <a:latin typeface="Arial Narrow" panose="020B0606020202030204" pitchFamily="34" charset="0"/>
              </a:rPr>
              <a:t> </a:t>
            </a:r>
            <a:r>
              <a:rPr lang="it-IT" sz="2400" b="1" dirty="0" err="1" smtClean="0">
                <a:latin typeface="Arial Narrow" panose="020B0606020202030204" pitchFamily="34" charset="0"/>
              </a:rPr>
              <a:t>Caleidos</a:t>
            </a:r>
            <a:r>
              <a:rPr lang="it-IT" sz="2400" b="1" dirty="0" smtClean="0">
                <a:latin typeface="Arial Narrow" panose="020B0606020202030204" pitchFamily="34" charset="0"/>
              </a:rPr>
              <a:t>, Gulliver, Sol.co e World in progress) </a:t>
            </a:r>
          </a:p>
          <a:p>
            <a:pPr>
              <a:buFont typeface="Arial" panose="020B0604020202020204" pitchFamily="34" charset="0"/>
              <a:buChar char="•"/>
            </a:pPr>
            <a:r>
              <a:rPr lang="it-IT" sz="2400" dirty="0" smtClean="0">
                <a:latin typeface="Arial Narrow" panose="020B0606020202030204" pitchFamily="34" charset="0"/>
              </a:rPr>
              <a:t>Implementazione, rafforzamento e sviluppo di azioni e attività già esistenti sui territori;</a:t>
            </a:r>
          </a:p>
          <a:p>
            <a:pPr>
              <a:buFont typeface="Arial" panose="020B0604020202020204" pitchFamily="34" charset="0"/>
              <a:buChar char="•"/>
            </a:pPr>
            <a:r>
              <a:rPr lang="it-IT" sz="2400" dirty="0" smtClean="0">
                <a:latin typeface="Arial Narrow" panose="020B0606020202030204" pitchFamily="34" charset="0"/>
              </a:rPr>
              <a:t>Flessibilità degli operatori: nei servizi/nelle organizzazioni ma anche fuori;</a:t>
            </a:r>
          </a:p>
          <a:p>
            <a:pPr>
              <a:buFont typeface="Arial" panose="020B0604020202020204" pitchFamily="34" charset="0"/>
              <a:buChar char="•"/>
            </a:pPr>
            <a:r>
              <a:rPr lang="it-IT" sz="2400" dirty="0" smtClean="0">
                <a:latin typeface="Arial Narrow" panose="020B0606020202030204" pitchFamily="34" charset="0"/>
              </a:rPr>
              <a:t>Azioni improntate alla costruzione di </a:t>
            </a:r>
            <a:r>
              <a:rPr lang="it-IT" sz="2400" dirty="0" err="1" smtClean="0">
                <a:latin typeface="Arial Narrow" panose="020B0606020202030204" pitchFamily="34" charset="0"/>
              </a:rPr>
              <a:t>empowerment</a:t>
            </a:r>
            <a:r>
              <a:rPr lang="it-IT" sz="2400" dirty="0" smtClean="0">
                <a:latin typeface="Arial Narrow" panose="020B0606020202030204" pitchFamily="34" charset="0"/>
              </a:rPr>
              <a:t> non solo dei beneficiari diretti ma anche dei servizi attraverso la funzione di «attivatori» assunta dagli operatori delle Coop. </a:t>
            </a:r>
            <a:r>
              <a:rPr lang="it-IT" sz="2400" dirty="0" err="1" smtClean="0">
                <a:latin typeface="Arial Narrow" panose="020B0606020202030204" pitchFamily="34" charset="0"/>
              </a:rPr>
              <a:t>Soc</a:t>
            </a:r>
            <a:r>
              <a:rPr lang="it-IT" sz="2400" dirty="0" smtClean="0">
                <a:latin typeface="Arial Narrow" panose="020B0606020202030204" pitchFamily="34" charset="0"/>
              </a:rPr>
              <a:t>.;</a:t>
            </a:r>
          </a:p>
          <a:p>
            <a:pPr>
              <a:buFont typeface="Arial" panose="020B0604020202020204" pitchFamily="34" charset="0"/>
              <a:buChar char="•"/>
            </a:pPr>
            <a:r>
              <a:rPr lang="it-IT" sz="2400" dirty="0" smtClean="0">
                <a:latin typeface="Arial Narrow" panose="020B0606020202030204" pitchFamily="34" charset="0"/>
              </a:rPr>
              <a:t>Attivazione, </a:t>
            </a:r>
            <a:r>
              <a:rPr lang="it-IT" sz="2400" dirty="0" err="1" smtClean="0">
                <a:latin typeface="Arial Narrow" panose="020B0606020202030204" pitchFamily="34" charset="0"/>
              </a:rPr>
              <a:t>ri</a:t>
            </a:r>
            <a:r>
              <a:rPr lang="it-IT" sz="2400" dirty="0" smtClean="0">
                <a:latin typeface="Arial Narrow" panose="020B0606020202030204" pitchFamily="34" charset="0"/>
              </a:rPr>
              <a:t>-attivazione o realizzazione </a:t>
            </a:r>
            <a:r>
              <a:rPr lang="it-IT" sz="2400" i="1" dirty="0" smtClean="0">
                <a:latin typeface="Arial Narrow" panose="020B0606020202030204" pitchFamily="34" charset="0"/>
              </a:rPr>
              <a:t>tout court </a:t>
            </a:r>
            <a:r>
              <a:rPr lang="it-IT" sz="2400" dirty="0" smtClean="0">
                <a:latin typeface="Arial Narrow" panose="020B0606020202030204" pitchFamily="34" charset="0"/>
              </a:rPr>
              <a:t>di prese </a:t>
            </a:r>
            <a:r>
              <a:rPr lang="it-IT" sz="2400" dirty="0">
                <a:latin typeface="Arial Narrow" panose="020B0606020202030204" pitchFamily="34" charset="0"/>
              </a:rPr>
              <a:t>in carico </a:t>
            </a:r>
            <a:r>
              <a:rPr lang="it-IT" sz="2400" dirty="0" smtClean="0">
                <a:latin typeface="Arial Narrow" panose="020B0606020202030204" pitchFamily="34" charset="0"/>
              </a:rPr>
              <a:t>integrate dei beneficiari da parte dei servizi territoriali.</a:t>
            </a:r>
            <a:endParaRPr lang="it-IT" sz="2400" dirty="0">
              <a:latin typeface="Arial Narrow" panose="020B0606020202030204" pitchFamily="34" charset="0"/>
            </a:endParaRPr>
          </a:p>
        </p:txBody>
      </p:sp>
      <p:sp>
        <p:nvSpPr>
          <p:cNvPr id="3" name="Titolo 2"/>
          <p:cNvSpPr>
            <a:spLocks noGrp="1"/>
          </p:cNvSpPr>
          <p:nvPr>
            <p:ph type="title"/>
          </p:nvPr>
        </p:nvSpPr>
        <p:spPr/>
        <p:txBody>
          <a:bodyPr/>
          <a:lstStyle/>
          <a:p>
            <a:endParaRPr lang="it-IT" dirty="0"/>
          </a:p>
        </p:txBody>
      </p:sp>
    </p:spTree>
    <p:extLst>
      <p:ext uri="{BB962C8B-B14F-4D97-AF65-F5344CB8AC3E}">
        <p14:creationId xmlns:p14="http://schemas.microsoft.com/office/powerpoint/2010/main" val="321328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sz="2800" b="1" dirty="0" smtClean="0">
                <a:latin typeface="Arial Narrow" panose="020B0606020202030204" pitchFamily="34" charset="0"/>
              </a:rPr>
              <a:t>Servizi erogati dalla ATS</a:t>
            </a:r>
          </a:p>
          <a:p>
            <a:pPr>
              <a:buFont typeface="Arial" panose="020B0604020202020204" pitchFamily="34" charset="0"/>
              <a:buChar char="•"/>
            </a:pPr>
            <a:r>
              <a:rPr lang="it-IT" sz="2400" dirty="0" smtClean="0">
                <a:latin typeface="Arial Narrow" panose="020B0606020202030204" pitchFamily="34" charset="0"/>
              </a:rPr>
              <a:t>Informazione, orientamento e accompagnamento dei beneficiari;</a:t>
            </a:r>
          </a:p>
          <a:p>
            <a:pPr>
              <a:buFont typeface="Arial" panose="020B0604020202020204" pitchFamily="34" charset="0"/>
              <a:buChar char="•"/>
            </a:pPr>
            <a:r>
              <a:rPr lang="it-IT" sz="2400" dirty="0" smtClean="0">
                <a:latin typeface="Arial Narrow" panose="020B0606020202030204" pitchFamily="34" charset="0"/>
              </a:rPr>
              <a:t>Mediazione linguistico-culturale e sociale attraverso interventi volti a supportare l’inserimento sociale, lavorativo e abitativo;</a:t>
            </a:r>
          </a:p>
          <a:p>
            <a:pPr>
              <a:buFont typeface="Arial" panose="020B0604020202020204" pitchFamily="34" charset="0"/>
              <a:buChar char="•"/>
            </a:pPr>
            <a:r>
              <a:rPr lang="it-IT" sz="2400" dirty="0" smtClean="0">
                <a:latin typeface="Arial Narrow" panose="020B0606020202030204" pitchFamily="34" charset="0"/>
              </a:rPr>
              <a:t>Sostegno agli operatori dei servizi pubblici alla presa in carico adottando un approccio interculturale (équipe transculturale e case manager);</a:t>
            </a:r>
          </a:p>
          <a:p>
            <a:pPr>
              <a:buFont typeface="Arial" panose="020B0604020202020204" pitchFamily="34" charset="0"/>
              <a:buChar char="•"/>
            </a:pPr>
            <a:r>
              <a:rPr lang="it-IT" sz="2400" dirty="0" smtClean="0">
                <a:latin typeface="Arial Narrow" panose="020B0606020202030204" pitchFamily="34" charset="0"/>
              </a:rPr>
              <a:t>Sostegno psicologico ai beneficiari e consulenza agli operatori per eventuali attivazioni di percorsi sanitari;</a:t>
            </a:r>
          </a:p>
          <a:p>
            <a:pPr>
              <a:buFont typeface="Arial" panose="020B0604020202020204" pitchFamily="34" charset="0"/>
              <a:buChar char="•"/>
            </a:pPr>
            <a:r>
              <a:rPr lang="it-IT" sz="2400" dirty="0" smtClean="0">
                <a:latin typeface="Arial Narrow" panose="020B0606020202030204" pitchFamily="34" charset="0"/>
              </a:rPr>
              <a:t>Segretariato sociale.  </a:t>
            </a:r>
          </a:p>
          <a:p>
            <a:endParaRPr lang="it-IT" dirty="0"/>
          </a:p>
        </p:txBody>
      </p:sp>
    </p:spTree>
    <p:extLst>
      <p:ext uri="{BB962C8B-B14F-4D97-AF65-F5344CB8AC3E}">
        <p14:creationId xmlns:p14="http://schemas.microsoft.com/office/powerpoint/2010/main" val="132402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800" b="1" dirty="0" smtClean="0">
                <a:latin typeface="Arial Narrow" panose="020B0606020202030204" pitchFamily="34" charset="0"/>
              </a:rPr>
              <a:t>EQUIPE DI SUPPORTO TRANSCULTURALE </a:t>
            </a:r>
            <a:r>
              <a:rPr lang="it-IT" sz="2400" b="1" dirty="0" smtClean="0">
                <a:latin typeface="Arial Narrow" panose="020B0606020202030204" pitchFamily="34" charset="0"/>
              </a:rPr>
              <a:t>(in particolare nel territorio di Reggio</a:t>
            </a:r>
          </a:p>
          <a:p>
            <a:r>
              <a:rPr lang="it-IT" sz="2400" b="1" dirty="0" smtClean="0">
                <a:latin typeface="Arial Narrow" panose="020B0606020202030204" pitchFamily="34" charset="0"/>
              </a:rPr>
              <a:t>Emilia e provincia)</a:t>
            </a:r>
          </a:p>
          <a:p>
            <a:endParaRPr lang="it-IT" sz="2400" b="1" dirty="0" smtClean="0">
              <a:latin typeface="Arial Narrow" panose="020B0606020202030204" pitchFamily="34" charset="0"/>
            </a:endParaRPr>
          </a:p>
          <a:p>
            <a:pPr marL="457200" indent="-457200">
              <a:buFont typeface="Arial" panose="020B0604020202020204" pitchFamily="34" charset="0"/>
              <a:buChar char="•"/>
            </a:pPr>
            <a:r>
              <a:rPr lang="it-IT" sz="2400" dirty="0" smtClean="0">
                <a:latin typeface="Arial Narrow" panose="020B0606020202030204" pitchFamily="34" charset="0"/>
              </a:rPr>
              <a:t>Analisi, lettura dei bisogni e proposte metodologie innovative;</a:t>
            </a:r>
          </a:p>
          <a:p>
            <a:pPr marL="457200" indent="-457200">
              <a:buFont typeface="Arial" panose="020B0604020202020204" pitchFamily="34" charset="0"/>
              <a:buChar char="•"/>
            </a:pPr>
            <a:r>
              <a:rPr lang="it-IT" sz="2400" dirty="0" smtClean="0">
                <a:latin typeface="Arial Narrow" panose="020B0606020202030204" pitchFamily="34" charset="0"/>
              </a:rPr>
              <a:t>Sinergia di professionalità diversificate (psicologo, educatore, mediatore).</a:t>
            </a:r>
            <a:endParaRPr lang="it-IT" sz="2400" dirty="0">
              <a:latin typeface="Arial Narrow" panose="020B0606020202030204" pitchFamily="34" charset="0"/>
            </a:endParaRPr>
          </a:p>
        </p:txBody>
      </p:sp>
    </p:spTree>
    <p:extLst>
      <p:ext uri="{BB962C8B-B14F-4D97-AF65-F5344CB8AC3E}">
        <p14:creationId xmlns:p14="http://schemas.microsoft.com/office/powerpoint/2010/main" val="24743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400" b="1" dirty="0" smtClean="0">
                <a:latin typeface="Arial Narrow" panose="020B0606020202030204" pitchFamily="34" charset="0"/>
              </a:rPr>
              <a:t>CASE MANAGER</a:t>
            </a:r>
          </a:p>
          <a:p>
            <a:endParaRPr lang="it-IT" sz="2400" b="1" dirty="0" smtClean="0">
              <a:latin typeface="Arial Narrow" panose="020B0606020202030204" pitchFamily="34" charset="0"/>
            </a:endParaRPr>
          </a:p>
          <a:p>
            <a:pPr>
              <a:buFont typeface="Arial" panose="020B0604020202020204" pitchFamily="34" charset="0"/>
              <a:buChar char="•"/>
            </a:pPr>
            <a:r>
              <a:rPr lang="it-IT" sz="2400" dirty="0" smtClean="0">
                <a:latin typeface="Arial Narrow" panose="020B0606020202030204" pitchFamily="34" charset="0"/>
              </a:rPr>
              <a:t>Filtro e coordinamento forte allo scopo non solo di facilitare la relazione tra </a:t>
            </a:r>
            <a:r>
              <a:rPr lang="it-IT" sz="2400" dirty="0">
                <a:latin typeface="Arial Narrow" panose="020B0606020202030204" pitchFamily="34" charset="0"/>
              </a:rPr>
              <a:t>servizi e </a:t>
            </a:r>
            <a:r>
              <a:rPr lang="it-IT" sz="2400" dirty="0" smtClean="0">
                <a:latin typeface="Arial Narrow" panose="020B0606020202030204" pitchFamily="34" charset="0"/>
              </a:rPr>
              <a:t>mediatori/operatori ma anche di ritarare le aspettative/richieste dei servizi ai mediatori;</a:t>
            </a:r>
          </a:p>
          <a:p>
            <a:pPr>
              <a:buFont typeface="Arial" panose="020B0604020202020204" pitchFamily="34" charset="0"/>
              <a:buChar char="•"/>
            </a:pPr>
            <a:r>
              <a:rPr lang="it-IT" sz="2400" dirty="0" smtClean="0">
                <a:latin typeface="Arial Narrow" panose="020B0606020202030204" pitchFamily="34" charset="0"/>
              </a:rPr>
              <a:t>Tempo dedicato alle prese in carico.</a:t>
            </a:r>
            <a:endParaRPr lang="it-IT" sz="2400" dirty="0">
              <a:latin typeface="Arial Narrow" panose="020B0606020202030204" pitchFamily="34" charset="0"/>
            </a:endParaRPr>
          </a:p>
        </p:txBody>
      </p:sp>
    </p:spTree>
    <p:extLst>
      <p:ext uri="{BB962C8B-B14F-4D97-AF65-F5344CB8AC3E}">
        <p14:creationId xmlns:p14="http://schemas.microsoft.com/office/powerpoint/2010/main" val="3680615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400" b="1" dirty="0" smtClean="0">
                <a:latin typeface="Arial Narrow" panose="020B0606020202030204" pitchFamily="34" charset="0"/>
              </a:rPr>
              <a:t>MEDIAZIONE INTERCULTURALE</a:t>
            </a:r>
          </a:p>
          <a:p>
            <a:endParaRPr lang="it-IT" sz="2400" b="1" dirty="0" smtClean="0">
              <a:latin typeface="Arial Narrow" panose="020B0606020202030204" pitchFamily="34" charset="0"/>
            </a:endParaRPr>
          </a:p>
          <a:p>
            <a:pPr>
              <a:buFont typeface="Arial" panose="020B0604020202020204" pitchFamily="34" charset="0"/>
              <a:buChar char="•"/>
            </a:pPr>
            <a:r>
              <a:rPr lang="it-IT" sz="2400" dirty="0" smtClean="0">
                <a:latin typeface="Arial Narrow" panose="020B0606020202030204" pitchFamily="34" charset="0"/>
              </a:rPr>
              <a:t>Ridefinizione della figura nel mediatore (non solo linguistico ma anche culturale);</a:t>
            </a:r>
          </a:p>
          <a:p>
            <a:pPr>
              <a:buFont typeface="Arial" panose="020B0604020202020204" pitchFamily="34" charset="0"/>
              <a:buChar char="•"/>
            </a:pPr>
            <a:r>
              <a:rPr lang="it-IT" sz="2400" dirty="0" smtClean="0">
                <a:latin typeface="Arial Narrow" panose="020B0606020202030204" pitchFamily="34" charset="0"/>
              </a:rPr>
              <a:t>Supporto organizzativo ai mediatori e contestualizzazione degli interventi da parte del case manager.</a:t>
            </a:r>
          </a:p>
          <a:p>
            <a:pPr>
              <a:buFont typeface="Arial" panose="020B0604020202020204" pitchFamily="34" charset="0"/>
              <a:buChar char="•"/>
            </a:pPr>
            <a:r>
              <a:rPr lang="it-IT" sz="2400" dirty="0" smtClean="0">
                <a:latin typeface="Arial Narrow" panose="020B0606020202030204" pitchFamily="34" charset="0"/>
              </a:rPr>
              <a:t>Conseguente doppia ricaduta: nei servizi territoriali e nelle Coop. </a:t>
            </a:r>
            <a:r>
              <a:rPr lang="it-IT" sz="2400" dirty="0" err="1" smtClean="0">
                <a:latin typeface="Arial Narrow" panose="020B0606020202030204" pitchFamily="34" charset="0"/>
              </a:rPr>
              <a:t>Soc</a:t>
            </a:r>
            <a:r>
              <a:rPr lang="it-IT" sz="2400" dirty="0" smtClean="0">
                <a:latin typeface="Arial Narrow" panose="020B0606020202030204" pitchFamily="34" charset="0"/>
              </a:rPr>
              <a:t>.</a:t>
            </a:r>
          </a:p>
        </p:txBody>
      </p:sp>
    </p:spTree>
    <p:extLst>
      <p:ext uri="{BB962C8B-B14F-4D97-AF65-F5344CB8AC3E}">
        <p14:creationId xmlns:p14="http://schemas.microsoft.com/office/powerpoint/2010/main" val="8166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09600" y="1653091"/>
            <a:ext cx="10966451" cy="4632725"/>
          </a:xfrm>
        </p:spPr>
        <p:txBody>
          <a:bodyPr/>
          <a:lstStyle/>
          <a:p>
            <a:r>
              <a:rPr lang="it-IT" sz="2000" b="1" dirty="0" smtClean="0">
                <a:latin typeface="Arial Narrow" panose="020B0606020202030204" pitchFamily="34" charset="0"/>
              </a:rPr>
              <a:t>DIMORA D’ABRAMO (Reggio Emilia</a:t>
            </a:r>
            <a:r>
              <a:rPr lang="it-IT" sz="2000" b="1" dirty="0" smtClean="0">
                <a:latin typeface="Arial Narrow" panose="020B0606020202030204" pitchFamily="34" charset="0"/>
              </a:rPr>
              <a:t>):</a:t>
            </a:r>
          </a:p>
          <a:p>
            <a:r>
              <a:rPr lang="it-IT" sz="1600" dirty="0" smtClean="0">
                <a:latin typeface="Arial Narrow" panose="020B0606020202030204" pitchFamily="34" charset="0"/>
              </a:rPr>
              <a:t>Azioni:</a:t>
            </a:r>
          </a:p>
          <a:p>
            <a:pPr marL="285750" indent="-285750">
              <a:buFont typeface="Arial" panose="020B0604020202020204" pitchFamily="34" charset="0"/>
              <a:buChar char="•"/>
            </a:pPr>
            <a:r>
              <a:rPr lang="en-US" sz="1400" dirty="0" err="1"/>
              <a:t>orientamento</a:t>
            </a:r>
            <a:r>
              <a:rPr lang="en-US" sz="1400" dirty="0"/>
              <a:t> </a:t>
            </a:r>
            <a:r>
              <a:rPr lang="en-US" sz="1400" dirty="0" err="1"/>
              <a:t>legilsativo</a:t>
            </a:r>
            <a:r>
              <a:rPr lang="en-US" sz="1400" dirty="0"/>
              <a:t> (</a:t>
            </a:r>
            <a:r>
              <a:rPr lang="en-US" sz="1400" dirty="0" err="1"/>
              <a:t>nello</a:t>
            </a:r>
            <a:r>
              <a:rPr lang="en-US" sz="1400" dirty="0"/>
              <a:t> </a:t>
            </a:r>
            <a:r>
              <a:rPr lang="en-US" sz="1400" dirty="0" err="1"/>
              <a:t>specifico</a:t>
            </a:r>
            <a:r>
              <a:rPr lang="en-US" sz="1400" dirty="0"/>
              <a:t> </a:t>
            </a:r>
            <a:r>
              <a:rPr lang="en-US" sz="1400" dirty="0" err="1"/>
              <a:t>rispetto</a:t>
            </a:r>
            <a:r>
              <a:rPr lang="en-US" sz="1400" dirty="0"/>
              <a:t> al </a:t>
            </a:r>
            <a:r>
              <a:rPr lang="en-US" sz="1400" dirty="0" err="1"/>
              <a:t>mantenimento</a:t>
            </a:r>
            <a:r>
              <a:rPr lang="en-US" sz="1400" dirty="0"/>
              <a:t> e </a:t>
            </a:r>
            <a:r>
              <a:rPr lang="en-US" sz="1400" dirty="0" err="1"/>
              <a:t>ri</a:t>
            </a:r>
            <a:r>
              <a:rPr lang="en-US" sz="1400" dirty="0"/>
              <a:t> </a:t>
            </a:r>
            <a:r>
              <a:rPr lang="en-US" sz="1400" dirty="0" err="1"/>
              <a:t>acquisizione</a:t>
            </a:r>
            <a:r>
              <a:rPr lang="en-US" sz="1400" dirty="0"/>
              <a:t> del </a:t>
            </a:r>
            <a:r>
              <a:rPr lang="en-US" sz="1400" dirty="0" err="1"/>
              <a:t>permesso</a:t>
            </a:r>
            <a:r>
              <a:rPr lang="en-US" sz="1400" dirty="0"/>
              <a:t> di </a:t>
            </a:r>
            <a:r>
              <a:rPr lang="en-US" sz="1400" dirty="0" err="1"/>
              <a:t>soggiorno</a:t>
            </a:r>
            <a:r>
              <a:rPr lang="en-US" sz="1400" dirty="0"/>
              <a:t>); </a:t>
            </a:r>
            <a:endParaRPr lang="en-US" sz="1400" dirty="0" smtClean="0"/>
          </a:p>
          <a:p>
            <a:pPr marL="285750" indent="-285750">
              <a:buFont typeface="Arial" panose="020B0604020202020204" pitchFamily="34" charset="0"/>
              <a:buChar char="•"/>
            </a:pPr>
            <a:r>
              <a:rPr lang="en-US" sz="1400" dirty="0" err="1" smtClean="0"/>
              <a:t>sostegno</a:t>
            </a:r>
            <a:r>
              <a:rPr lang="en-US" sz="1400" dirty="0" smtClean="0"/>
              <a:t> </a:t>
            </a:r>
            <a:r>
              <a:rPr lang="en-US" sz="1400" dirty="0"/>
              <a:t>e </a:t>
            </a:r>
            <a:r>
              <a:rPr lang="en-US" sz="1400" dirty="0" err="1"/>
              <a:t>accompagnamento</a:t>
            </a:r>
            <a:r>
              <a:rPr lang="en-US" sz="1400" dirty="0"/>
              <a:t> , </a:t>
            </a:r>
            <a:r>
              <a:rPr lang="en-US" sz="1400" dirty="0" err="1"/>
              <a:t>nelle</a:t>
            </a:r>
            <a:r>
              <a:rPr lang="en-US" sz="1400" dirty="0"/>
              <a:t> </a:t>
            </a:r>
            <a:r>
              <a:rPr lang="en-US" sz="1400" dirty="0" err="1"/>
              <a:t>situazioni</a:t>
            </a:r>
            <a:r>
              <a:rPr lang="en-US" sz="1400" dirty="0"/>
              <a:t> di </a:t>
            </a:r>
            <a:r>
              <a:rPr lang="en-US" sz="1400" dirty="0" err="1"/>
              <a:t>maggiore</a:t>
            </a:r>
            <a:r>
              <a:rPr lang="en-US" sz="1400" dirty="0"/>
              <a:t> </a:t>
            </a:r>
            <a:r>
              <a:rPr lang="en-US" sz="1400" dirty="0" err="1"/>
              <a:t>vulnerabilità</a:t>
            </a:r>
            <a:r>
              <a:rPr lang="en-US" sz="1400" dirty="0"/>
              <a:t>, </a:t>
            </a:r>
            <a:r>
              <a:rPr lang="en-US" sz="1400" dirty="0" err="1"/>
              <a:t>rispetto</a:t>
            </a:r>
            <a:r>
              <a:rPr lang="en-US" sz="1400" dirty="0"/>
              <a:t> </a:t>
            </a:r>
            <a:r>
              <a:rPr lang="en-US" sz="1400" dirty="0" err="1"/>
              <a:t>ai</a:t>
            </a:r>
            <a:r>
              <a:rPr lang="en-US" sz="1400" dirty="0"/>
              <a:t> </a:t>
            </a:r>
            <a:r>
              <a:rPr lang="en-US" sz="1400" dirty="0" err="1"/>
              <a:t>servizi</a:t>
            </a:r>
            <a:r>
              <a:rPr lang="en-US" sz="1400" dirty="0"/>
              <a:t> del </a:t>
            </a:r>
            <a:r>
              <a:rPr lang="en-US" sz="1400" dirty="0" err="1"/>
              <a:t>territorio</a:t>
            </a:r>
            <a:r>
              <a:rPr lang="en-US" sz="1400" dirty="0"/>
              <a:t>, con </a:t>
            </a:r>
            <a:r>
              <a:rPr lang="en-US" sz="1400" dirty="0" err="1"/>
              <a:t>particolare</a:t>
            </a:r>
            <a:r>
              <a:rPr lang="en-US" sz="1400" dirty="0"/>
              <a:t> </a:t>
            </a:r>
            <a:r>
              <a:rPr lang="en-US" sz="1400" dirty="0" err="1"/>
              <a:t>attenzione</a:t>
            </a:r>
            <a:r>
              <a:rPr lang="en-US" sz="1400" dirty="0"/>
              <a:t> </a:t>
            </a:r>
            <a:r>
              <a:rPr lang="en-US" sz="1400" dirty="0" err="1"/>
              <a:t>rispetto</a:t>
            </a:r>
            <a:r>
              <a:rPr lang="en-US" sz="1400" dirty="0"/>
              <a:t> </a:t>
            </a:r>
            <a:r>
              <a:rPr lang="en-US" sz="1400" dirty="0" err="1"/>
              <a:t>ai</a:t>
            </a:r>
            <a:r>
              <a:rPr lang="en-US" sz="1400" dirty="0"/>
              <a:t> </a:t>
            </a:r>
            <a:r>
              <a:rPr lang="en-US" sz="1400" dirty="0" err="1"/>
              <a:t>servizi</a:t>
            </a:r>
            <a:r>
              <a:rPr lang="en-US" sz="1400" dirty="0"/>
              <a:t> </a:t>
            </a:r>
            <a:r>
              <a:rPr lang="en-US" sz="1400" dirty="0" err="1"/>
              <a:t>sanitari</a:t>
            </a:r>
            <a:r>
              <a:rPr lang="en-US" sz="1400" dirty="0"/>
              <a:t> </a:t>
            </a:r>
            <a:r>
              <a:rPr lang="en-US" sz="1400" dirty="0" err="1"/>
              <a:t>ed</a:t>
            </a:r>
            <a:r>
              <a:rPr lang="en-US" sz="1400" dirty="0"/>
              <a:t> </a:t>
            </a:r>
            <a:r>
              <a:rPr lang="en-US" sz="1400" dirty="0" err="1"/>
              <a:t>educativi</a:t>
            </a:r>
            <a:r>
              <a:rPr lang="en-US" sz="1400" dirty="0" smtClean="0"/>
              <a:t>;</a:t>
            </a:r>
          </a:p>
          <a:p>
            <a:pPr marL="285750" indent="-285750">
              <a:buFont typeface="Arial" panose="020B0604020202020204" pitchFamily="34" charset="0"/>
              <a:buChar char="•"/>
            </a:pPr>
            <a:r>
              <a:rPr lang="en-US" sz="1400" dirty="0" smtClean="0"/>
              <a:t> </a:t>
            </a:r>
            <a:r>
              <a:rPr lang="en-US" sz="1400" dirty="0" err="1"/>
              <a:t>sostegno</a:t>
            </a:r>
            <a:r>
              <a:rPr lang="en-US" sz="1400" dirty="0"/>
              <a:t> socio </a:t>
            </a:r>
            <a:r>
              <a:rPr lang="en-US" sz="1400" dirty="0" err="1"/>
              <a:t>educativo</a:t>
            </a:r>
            <a:r>
              <a:rPr lang="en-US" sz="1400" dirty="0"/>
              <a:t> </a:t>
            </a:r>
            <a:r>
              <a:rPr lang="en-US" sz="1400" dirty="0" err="1"/>
              <a:t>nei</a:t>
            </a:r>
            <a:r>
              <a:rPr lang="en-US" sz="1400" dirty="0"/>
              <a:t> </a:t>
            </a:r>
            <a:r>
              <a:rPr lang="en-US" sz="1400" dirty="0" err="1"/>
              <a:t>rapporti</a:t>
            </a:r>
            <a:r>
              <a:rPr lang="en-US" sz="1400" dirty="0"/>
              <a:t> </a:t>
            </a:r>
            <a:r>
              <a:rPr lang="en-US" sz="1400" dirty="0" err="1"/>
              <a:t>intergenerazionali</a:t>
            </a:r>
            <a:r>
              <a:rPr lang="en-US" sz="1400" dirty="0"/>
              <a:t>  (</a:t>
            </a:r>
            <a:r>
              <a:rPr lang="en-US" sz="1400" dirty="0" err="1"/>
              <a:t>relazione</a:t>
            </a:r>
            <a:r>
              <a:rPr lang="en-US" sz="1400" dirty="0"/>
              <a:t> </a:t>
            </a:r>
            <a:r>
              <a:rPr lang="en-US" sz="1400" dirty="0" err="1"/>
              <a:t>genitori</a:t>
            </a:r>
            <a:r>
              <a:rPr lang="en-US" sz="1400" dirty="0"/>
              <a:t> e </a:t>
            </a:r>
            <a:r>
              <a:rPr lang="en-US" sz="1400" dirty="0" err="1"/>
              <a:t>figli</a:t>
            </a:r>
            <a:r>
              <a:rPr lang="en-US" sz="1400" dirty="0"/>
              <a:t>) </a:t>
            </a:r>
            <a:r>
              <a:rPr lang="en-US" sz="1400" dirty="0" err="1"/>
              <a:t>all’interno</a:t>
            </a:r>
            <a:r>
              <a:rPr lang="en-US" sz="1400" dirty="0"/>
              <a:t> di nuclei di </a:t>
            </a:r>
            <a:r>
              <a:rPr lang="en-US" sz="1400" dirty="0" err="1"/>
              <a:t>cittadini</a:t>
            </a:r>
            <a:r>
              <a:rPr lang="en-US" sz="1400" dirty="0"/>
              <a:t> </a:t>
            </a:r>
            <a:r>
              <a:rPr lang="en-US" sz="1400" dirty="0" err="1"/>
              <a:t>stranieri</a:t>
            </a:r>
            <a:r>
              <a:rPr lang="en-US" sz="1400" dirty="0"/>
              <a:t> in </a:t>
            </a:r>
            <a:r>
              <a:rPr lang="en-US" sz="1400" dirty="0" err="1"/>
              <a:t>carico</a:t>
            </a:r>
            <a:r>
              <a:rPr lang="en-US" sz="1400" dirty="0"/>
              <a:t> </a:t>
            </a:r>
            <a:r>
              <a:rPr lang="en-US" sz="1400" dirty="0" err="1"/>
              <a:t>ai</a:t>
            </a:r>
            <a:r>
              <a:rPr lang="en-US" sz="1400" dirty="0"/>
              <a:t> </a:t>
            </a:r>
            <a:r>
              <a:rPr lang="en-US" sz="1400" dirty="0" err="1"/>
              <a:t>servizi</a:t>
            </a:r>
            <a:r>
              <a:rPr lang="en-US" sz="1400" dirty="0"/>
              <a:t> </a:t>
            </a:r>
            <a:r>
              <a:rPr lang="en-US" sz="1400" dirty="0" err="1"/>
              <a:t>sociali</a:t>
            </a:r>
            <a:r>
              <a:rPr lang="en-US" sz="1400" dirty="0"/>
              <a:t> </a:t>
            </a:r>
            <a:r>
              <a:rPr lang="en-US" sz="1400" dirty="0" smtClean="0"/>
              <a:t>;</a:t>
            </a:r>
          </a:p>
          <a:p>
            <a:pPr marL="285750" indent="-285750">
              <a:buFont typeface="Arial" panose="020B0604020202020204" pitchFamily="34" charset="0"/>
              <a:buChar char="•"/>
            </a:pPr>
            <a:r>
              <a:rPr lang="en-US" sz="1400" dirty="0" smtClean="0"/>
              <a:t> </a:t>
            </a:r>
            <a:r>
              <a:rPr lang="en-US" sz="1400" dirty="0" err="1"/>
              <a:t>sostegno</a:t>
            </a:r>
            <a:r>
              <a:rPr lang="en-US" sz="1400" dirty="0"/>
              <a:t> </a:t>
            </a:r>
            <a:r>
              <a:rPr lang="it-IT" sz="1400" dirty="0"/>
              <a:t> psicologico a famiglie e singoli beneficiari su situazione di disagio dovuto principalmente ad una mancata rispondenza tra percorso migratorio reale e aspettative rispetto allo stesso;  </a:t>
            </a:r>
            <a:endParaRPr lang="it-IT" sz="1400" dirty="0" smtClean="0"/>
          </a:p>
          <a:p>
            <a:pPr marL="285750" indent="-285750">
              <a:buFont typeface="Arial" panose="020B0604020202020204" pitchFamily="34" charset="0"/>
              <a:buChar char="•"/>
            </a:pPr>
            <a:r>
              <a:rPr lang="en-US" sz="1400" dirty="0" err="1" smtClean="0"/>
              <a:t>consulenza</a:t>
            </a:r>
            <a:r>
              <a:rPr lang="en-US" sz="1400" dirty="0" smtClean="0"/>
              <a:t> </a:t>
            </a:r>
            <a:r>
              <a:rPr lang="en-US" sz="1400" dirty="0" err="1"/>
              <a:t>agli</a:t>
            </a:r>
            <a:r>
              <a:rPr lang="en-US" sz="1400" dirty="0"/>
              <a:t> </a:t>
            </a:r>
            <a:r>
              <a:rPr lang="en-US" sz="1400" dirty="0" err="1"/>
              <a:t>operatori</a:t>
            </a:r>
            <a:r>
              <a:rPr lang="en-US" sz="1400" dirty="0"/>
              <a:t> </a:t>
            </a:r>
            <a:r>
              <a:rPr lang="en-US" sz="1400" dirty="0" err="1"/>
              <a:t>dei</a:t>
            </a:r>
            <a:r>
              <a:rPr lang="en-US" sz="1400" dirty="0"/>
              <a:t> </a:t>
            </a:r>
            <a:r>
              <a:rPr lang="en-US" sz="1400" dirty="0" err="1"/>
              <a:t>servizi</a:t>
            </a:r>
            <a:r>
              <a:rPr lang="en-US" sz="1400" dirty="0"/>
              <a:t> </a:t>
            </a:r>
            <a:r>
              <a:rPr lang="en-US" sz="1400" dirty="0" err="1"/>
              <a:t>pubblici</a:t>
            </a:r>
            <a:r>
              <a:rPr lang="en-US" sz="1400" dirty="0"/>
              <a:t>, </a:t>
            </a:r>
            <a:r>
              <a:rPr lang="en-US" sz="1400" dirty="0" err="1"/>
              <a:t>specialmente</a:t>
            </a:r>
            <a:r>
              <a:rPr lang="en-US" sz="1400" dirty="0"/>
              <a:t> </a:t>
            </a:r>
            <a:r>
              <a:rPr lang="en-US" sz="1400" dirty="0" err="1"/>
              <a:t>servizi</a:t>
            </a:r>
            <a:r>
              <a:rPr lang="en-US" sz="1400" dirty="0"/>
              <a:t> </a:t>
            </a:r>
            <a:r>
              <a:rPr lang="en-US" sz="1400" dirty="0" err="1"/>
              <a:t>sociali</a:t>
            </a:r>
            <a:r>
              <a:rPr lang="en-US" sz="1400" dirty="0"/>
              <a:t>, </a:t>
            </a:r>
            <a:r>
              <a:rPr lang="en-US" sz="1400" dirty="0" err="1"/>
              <a:t>rispetto</a:t>
            </a:r>
            <a:r>
              <a:rPr lang="en-US" sz="1400" dirty="0"/>
              <a:t> </a:t>
            </a:r>
            <a:r>
              <a:rPr lang="en-US" sz="1400" dirty="0" err="1"/>
              <a:t>all’analisi</a:t>
            </a:r>
            <a:r>
              <a:rPr lang="en-US" sz="1400" dirty="0"/>
              <a:t> </a:t>
            </a:r>
            <a:r>
              <a:rPr lang="en-US" sz="1400" dirty="0" err="1"/>
              <a:t>delle</a:t>
            </a:r>
            <a:r>
              <a:rPr lang="en-US" sz="1400" dirty="0"/>
              <a:t> </a:t>
            </a:r>
            <a:r>
              <a:rPr lang="en-US" sz="1400" dirty="0" err="1"/>
              <a:t>situazioni</a:t>
            </a:r>
            <a:r>
              <a:rPr lang="en-US" sz="1400" dirty="0"/>
              <a:t> in </a:t>
            </a:r>
            <a:r>
              <a:rPr lang="en-US" sz="1400" dirty="0" err="1"/>
              <a:t>ottica</a:t>
            </a:r>
            <a:r>
              <a:rPr lang="en-US" sz="1400" dirty="0"/>
              <a:t> </a:t>
            </a:r>
            <a:r>
              <a:rPr lang="en-US" sz="1400" dirty="0" err="1"/>
              <a:t>interculturale</a:t>
            </a:r>
            <a:r>
              <a:rPr lang="en-US" sz="1400" dirty="0"/>
              <a:t> e di </a:t>
            </a:r>
            <a:r>
              <a:rPr lang="en-US" sz="1400" dirty="0" err="1"/>
              <a:t>presa</a:t>
            </a:r>
            <a:r>
              <a:rPr lang="en-US" sz="1400" dirty="0"/>
              <a:t> in </a:t>
            </a:r>
            <a:r>
              <a:rPr lang="en-US" sz="1400" dirty="0" err="1"/>
              <a:t>carico</a:t>
            </a:r>
            <a:r>
              <a:rPr lang="en-US" sz="1400" dirty="0"/>
              <a:t> </a:t>
            </a:r>
            <a:r>
              <a:rPr lang="en-US" sz="1400" dirty="0" err="1"/>
              <a:t>integrata</a:t>
            </a:r>
            <a:r>
              <a:rPr lang="en-US" sz="1400" dirty="0"/>
              <a:t>.</a:t>
            </a:r>
            <a:endParaRPr lang="it-IT" sz="1400" dirty="0"/>
          </a:p>
          <a:p>
            <a:r>
              <a:rPr lang="it-IT" sz="1600" dirty="0" smtClean="0">
                <a:latin typeface="Arial Narrow" panose="020B0606020202030204" pitchFamily="34" charset="0"/>
              </a:rPr>
              <a:t>Peculiarità:</a:t>
            </a:r>
          </a:p>
          <a:p>
            <a:pPr>
              <a:buFont typeface="Arial" panose="020B0604020202020204" pitchFamily="34" charset="0"/>
              <a:buChar char="•"/>
            </a:pPr>
            <a:r>
              <a:rPr lang="it-IT" sz="1600" dirty="0" smtClean="0">
                <a:latin typeface="Arial Narrow" panose="020B0606020202030204" pitchFamily="34" charset="0"/>
              </a:rPr>
              <a:t>Funzione equipe transculturale e case manager; processo produttivo attivato per sostegno alla presa in carico di situazioni complesse</a:t>
            </a:r>
          </a:p>
          <a:p>
            <a:pPr>
              <a:buFont typeface="Arial" panose="020B0604020202020204" pitchFamily="34" charset="0"/>
              <a:buChar char="•"/>
            </a:pPr>
            <a:r>
              <a:rPr lang="it-IT" sz="1600" dirty="0" smtClean="0">
                <a:latin typeface="Arial Narrow" panose="020B0606020202030204" pitchFamily="34" charset="0"/>
              </a:rPr>
              <a:t>Modalità «aggancio» beneficiari condivisa con operatori servizi pubblici </a:t>
            </a:r>
          </a:p>
          <a:p>
            <a:pPr>
              <a:buFont typeface="Arial" panose="020B0604020202020204" pitchFamily="34" charset="0"/>
              <a:buChar char="•"/>
            </a:pPr>
            <a:r>
              <a:rPr lang="it-IT" sz="1600" dirty="0" smtClean="0">
                <a:latin typeface="Arial Narrow" panose="020B0606020202030204" pitchFamily="34" charset="0"/>
              </a:rPr>
              <a:t>Progettazione interventi «territoriali» su tema abitare </a:t>
            </a:r>
          </a:p>
        </p:txBody>
      </p:sp>
    </p:spTree>
    <p:extLst>
      <p:ext uri="{BB962C8B-B14F-4D97-AF65-F5344CB8AC3E}">
        <p14:creationId xmlns:p14="http://schemas.microsoft.com/office/powerpoint/2010/main" val="304760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000" b="1" dirty="0" smtClean="0">
                <a:latin typeface="Arial Narrow" panose="020B0606020202030204" pitchFamily="34" charset="0"/>
              </a:rPr>
              <a:t>CALEIDOS E GULLIVER (Modena)</a:t>
            </a:r>
          </a:p>
          <a:p>
            <a:pPr marL="0" indent="0"/>
            <a:r>
              <a:rPr lang="it-IT" sz="1600" dirty="0">
                <a:latin typeface="Arial Narrow" panose="020B0606020202030204" pitchFamily="34" charset="0"/>
              </a:rPr>
              <a:t>Azioni:</a:t>
            </a:r>
          </a:p>
          <a:p>
            <a:pPr marL="285750" indent="-285750">
              <a:buFont typeface="Arial" panose="020B0604020202020204" pitchFamily="34" charset="0"/>
              <a:buChar char="•"/>
            </a:pPr>
            <a:r>
              <a:rPr lang="it-IT" sz="1600" dirty="0">
                <a:latin typeface="Arial Narrow" panose="020B0606020202030204" pitchFamily="34" charset="0"/>
              </a:rPr>
              <a:t>Affiancamento agli operatori che accolgono le richieste RES/REI (poli sociali 2, 3 e 4 di Modena; a breve anche polo 1); Centro per le Famiglie (Modena) sportello sociale e sportello casa (Unione Terre d’Argine);</a:t>
            </a:r>
          </a:p>
          <a:p>
            <a:pPr marL="285750" indent="-285750">
              <a:buFont typeface="Arial" panose="020B0604020202020204" pitchFamily="34" charset="0"/>
              <a:buChar char="•"/>
            </a:pPr>
            <a:r>
              <a:rPr lang="it-IT" sz="1600" dirty="0">
                <a:latin typeface="Arial Narrow" panose="020B0606020202030204" pitchFamily="34" charset="0"/>
              </a:rPr>
              <a:t>Partecipazione periodica dei case manager alle équipe degli assistenti sociali: raccolta dei bisogni e prima analisi dei casi segnalati;</a:t>
            </a:r>
          </a:p>
          <a:p>
            <a:pPr marL="285750" indent="-285750">
              <a:buFont typeface="Arial" panose="020B0604020202020204" pitchFamily="34" charset="0"/>
              <a:buChar char="•"/>
            </a:pPr>
            <a:r>
              <a:rPr lang="it-IT" sz="1600" dirty="0">
                <a:latin typeface="Arial Narrow" panose="020B0606020202030204" pitchFamily="34" charset="0"/>
              </a:rPr>
              <a:t>Consulenza legale (normativa immigrazione);</a:t>
            </a:r>
          </a:p>
          <a:p>
            <a:pPr marL="285750" indent="-285750">
              <a:buFont typeface="Arial" panose="020B0604020202020204" pitchFamily="34" charset="0"/>
              <a:buChar char="•"/>
            </a:pPr>
            <a:r>
              <a:rPr lang="it-IT" sz="1600" dirty="0">
                <a:latin typeface="Arial Narrow" panose="020B0606020202030204" pitchFamily="34" charset="0"/>
              </a:rPr>
              <a:t>Organizzazione di focus su temi specifici e trasversali alle diverse prese in carico.</a:t>
            </a:r>
          </a:p>
          <a:p>
            <a:r>
              <a:rPr lang="it-IT" sz="1600" dirty="0" smtClean="0">
                <a:latin typeface="Arial Narrow" panose="020B0606020202030204" pitchFamily="34" charset="0"/>
              </a:rPr>
              <a:t>Peculiarità:</a:t>
            </a:r>
          </a:p>
          <a:p>
            <a:pPr>
              <a:buFont typeface="Arial" panose="020B0604020202020204" pitchFamily="34" charset="0"/>
              <a:buChar char="•"/>
            </a:pPr>
            <a:r>
              <a:rPr lang="it-IT" sz="1600" dirty="0" smtClean="0">
                <a:latin typeface="Arial Narrow" panose="020B0606020202030204" pitchFamily="34" charset="0"/>
              </a:rPr>
              <a:t>Case manager: «Osservazione partecipante», raccolta e analisi dei bisogni dei servizi, raccordo e supervisione;</a:t>
            </a:r>
          </a:p>
          <a:p>
            <a:pPr>
              <a:buFont typeface="Arial" panose="020B0604020202020204" pitchFamily="34" charset="0"/>
              <a:buChar char="•"/>
            </a:pPr>
            <a:r>
              <a:rPr lang="it-IT" sz="1600" dirty="0" smtClean="0">
                <a:latin typeface="Arial Narrow" panose="020B0606020202030204" pitchFamily="34" charset="0"/>
              </a:rPr>
              <a:t>Utilizzo consapevole della figura del mediatore da parte dei servizi.</a:t>
            </a:r>
          </a:p>
          <a:p>
            <a:pPr marL="0" indent="0"/>
            <a:endParaRPr lang="it-IT" sz="1600" dirty="0" smtClean="0">
              <a:latin typeface="Arial Narrow" panose="020B0606020202030204" pitchFamily="34" charset="0"/>
            </a:endParaRPr>
          </a:p>
          <a:p>
            <a:pPr marL="285750" indent="-285750">
              <a:buFont typeface="Arial" panose="020B0604020202020204" pitchFamily="34" charset="0"/>
              <a:buChar char="•"/>
            </a:pPr>
            <a:endParaRPr lang="it-IT" sz="1600" dirty="0" smtClean="0">
              <a:latin typeface="Arial Narrow" panose="020B0606020202030204" pitchFamily="34" charset="0"/>
            </a:endParaRPr>
          </a:p>
          <a:p>
            <a:pPr marL="285750" indent="-285750">
              <a:buFont typeface="Arial" panose="020B0604020202020204" pitchFamily="34" charset="0"/>
              <a:buChar char="•"/>
            </a:pPr>
            <a:endParaRPr lang="it-IT" sz="1800" dirty="0" smtClean="0">
              <a:latin typeface="Arial Narrow" panose="020B0606020202030204" pitchFamily="34" charset="0"/>
            </a:endParaRPr>
          </a:p>
          <a:p>
            <a:pPr>
              <a:buFont typeface="Arial" panose="020B0604020202020204" pitchFamily="34" charset="0"/>
              <a:buChar char="•"/>
            </a:pPr>
            <a:endParaRPr lang="it-IT" sz="1800" dirty="0">
              <a:latin typeface="Arial Narrow" panose="020B0606020202030204" pitchFamily="34" charset="0"/>
            </a:endParaRPr>
          </a:p>
        </p:txBody>
      </p:sp>
    </p:spTree>
    <p:extLst>
      <p:ext uri="{BB962C8B-B14F-4D97-AF65-F5344CB8AC3E}">
        <p14:creationId xmlns:p14="http://schemas.microsoft.com/office/powerpoint/2010/main" val="2796010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41947" y="1412876"/>
            <a:ext cx="10966451" cy="4416425"/>
          </a:xfrm>
        </p:spPr>
        <p:txBody>
          <a:bodyPr/>
          <a:lstStyle/>
          <a:p>
            <a:r>
              <a:rPr lang="it-IT" sz="2000" b="1" dirty="0" smtClean="0">
                <a:latin typeface="Arial Narrow" panose="020B0606020202030204" pitchFamily="34" charset="0"/>
              </a:rPr>
              <a:t>SOL.CO (Piacenza)</a:t>
            </a:r>
          </a:p>
          <a:p>
            <a:r>
              <a:rPr lang="it-IT" sz="1400" dirty="0" smtClean="0">
                <a:latin typeface="Arial Narrow" panose="020B0606020202030204" pitchFamily="34" charset="0"/>
              </a:rPr>
              <a:t>Azioni:</a:t>
            </a:r>
          </a:p>
          <a:p>
            <a:pPr>
              <a:buFont typeface="Arial" panose="020B0604020202020204" pitchFamily="34" charset="0"/>
              <a:buChar char="•"/>
            </a:pPr>
            <a:r>
              <a:rPr lang="it-IT" sz="1400" dirty="0" smtClean="0">
                <a:latin typeface="Arial Narrow" panose="020B0606020202030204" pitchFamily="34" charset="0"/>
              </a:rPr>
              <a:t>Raccordo </a:t>
            </a:r>
            <a:r>
              <a:rPr lang="it-IT" sz="1400" dirty="0">
                <a:latin typeface="Arial Narrow" panose="020B0606020202030204" pitchFamily="34" charset="0"/>
              </a:rPr>
              <a:t>con assistenti sociali responsabili dei casi a livello pubblico;  </a:t>
            </a:r>
            <a:endParaRPr lang="it-IT" sz="1400" dirty="0" smtClean="0">
              <a:latin typeface="Arial Narrow" panose="020B0606020202030204" pitchFamily="34" charset="0"/>
            </a:endParaRPr>
          </a:p>
          <a:p>
            <a:pPr>
              <a:buFont typeface="Arial" panose="020B0604020202020204" pitchFamily="34" charset="0"/>
              <a:buChar char="•"/>
            </a:pPr>
            <a:r>
              <a:rPr lang="it-IT" sz="1400" dirty="0" smtClean="0">
                <a:latin typeface="Arial Narrow" panose="020B0606020202030204" pitchFamily="34" charset="0"/>
              </a:rPr>
              <a:t>Attività </a:t>
            </a:r>
            <a:r>
              <a:rPr lang="it-IT" sz="1400" dirty="0">
                <a:latin typeface="Arial Narrow" panose="020B0606020202030204" pitchFamily="34" charset="0"/>
              </a:rPr>
              <a:t>di progettazione di percorsi di vita, accompagnamento educativo e ai </a:t>
            </a:r>
            <a:r>
              <a:rPr lang="it-IT" sz="1400" dirty="0" smtClean="0">
                <a:latin typeface="Arial Narrow" panose="020B0606020202030204" pitchFamily="34" charset="0"/>
              </a:rPr>
              <a:t>servizi;</a:t>
            </a:r>
          </a:p>
          <a:p>
            <a:pPr>
              <a:buFont typeface="Arial" panose="020B0604020202020204" pitchFamily="34" charset="0"/>
              <a:buChar char="•"/>
            </a:pPr>
            <a:r>
              <a:rPr lang="it-IT" sz="1400" dirty="0" smtClean="0">
                <a:latin typeface="Arial Narrow" panose="020B0606020202030204" pitchFamily="34" charset="0"/>
              </a:rPr>
              <a:t>Incontro </a:t>
            </a:r>
            <a:r>
              <a:rPr lang="it-IT" sz="1400" dirty="0">
                <a:latin typeface="Arial Narrow" panose="020B0606020202030204" pitchFamily="34" charset="0"/>
              </a:rPr>
              <a:t>con gli utenti e identificazione dei bisogni; </a:t>
            </a:r>
            <a:endParaRPr lang="it-IT" sz="1400" dirty="0" smtClean="0">
              <a:latin typeface="Arial Narrow" panose="020B0606020202030204" pitchFamily="34" charset="0"/>
            </a:endParaRPr>
          </a:p>
          <a:p>
            <a:pPr>
              <a:buFont typeface="Arial" panose="020B0604020202020204" pitchFamily="34" charset="0"/>
              <a:buChar char="•"/>
            </a:pPr>
            <a:r>
              <a:rPr lang="it-IT" sz="1400" dirty="0" smtClean="0">
                <a:latin typeface="Arial Narrow" panose="020B0606020202030204" pitchFamily="34" charset="0"/>
              </a:rPr>
              <a:t>Attività </a:t>
            </a:r>
            <a:r>
              <a:rPr lang="it-IT" sz="1400" dirty="0">
                <a:latin typeface="Arial Narrow" panose="020B0606020202030204" pitchFamily="34" charset="0"/>
              </a:rPr>
              <a:t>di orientamento a </a:t>
            </a:r>
            <a:r>
              <a:rPr lang="it-IT" sz="1400" dirty="0" smtClean="0">
                <a:latin typeface="Arial Narrow" panose="020B0606020202030204" pitchFamily="34" charset="0"/>
              </a:rPr>
              <a:t>360°, </a:t>
            </a:r>
            <a:r>
              <a:rPr lang="it-IT" sz="1400" dirty="0">
                <a:latin typeface="Arial Narrow" panose="020B0606020202030204" pitchFamily="34" charset="0"/>
              </a:rPr>
              <a:t>con focus </a:t>
            </a:r>
            <a:r>
              <a:rPr lang="it-IT" sz="1400" dirty="0" smtClean="0">
                <a:latin typeface="Arial Narrow" panose="020B0606020202030204" pitchFamily="34" charset="0"/>
              </a:rPr>
              <a:t>specifico </a:t>
            </a:r>
            <a:r>
              <a:rPr lang="it-IT" sz="1400" dirty="0">
                <a:latin typeface="Arial Narrow" panose="020B0606020202030204" pitchFamily="34" charset="0"/>
              </a:rPr>
              <a:t>sul tema dell’orientamento e inserimento lavorativo e </a:t>
            </a:r>
            <a:r>
              <a:rPr lang="it-IT" sz="1400" dirty="0" err="1">
                <a:latin typeface="Arial Narrow" panose="020B0606020202030204" pitchFamily="34" charset="0"/>
              </a:rPr>
              <a:t>dell’empowerment</a:t>
            </a:r>
            <a:r>
              <a:rPr lang="it-IT" sz="1400" dirty="0">
                <a:latin typeface="Arial Narrow" panose="020B0606020202030204" pitchFamily="34" charset="0"/>
              </a:rPr>
              <a:t>. </a:t>
            </a:r>
          </a:p>
          <a:p>
            <a:pPr lvl="0"/>
            <a:r>
              <a:rPr lang="it-IT" sz="1400" dirty="0" smtClean="0">
                <a:latin typeface="Arial Narrow" panose="020B0606020202030204" pitchFamily="34" charset="0"/>
              </a:rPr>
              <a:t>Aspetti peculiari</a:t>
            </a:r>
          </a:p>
          <a:p>
            <a:pPr lvl="0">
              <a:buFont typeface="Arial" panose="020B0604020202020204" pitchFamily="34" charset="0"/>
              <a:buChar char="•"/>
            </a:pPr>
            <a:r>
              <a:rPr lang="it-IT" sz="1400" dirty="0" smtClean="0">
                <a:latin typeface="Arial Narrow" panose="020B0606020202030204" pitchFamily="34" charset="0"/>
              </a:rPr>
              <a:t>Forte flessibilità </a:t>
            </a:r>
            <a:r>
              <a:rPr lang="it-IT" sz="1400" dirty="0">
                <a:latin typeface="Arial Narrow" panose="020B0606020202030204" pitchFamily="34" charset="0"/>
              </a:rPr>
              <a:t>degli operatori e degli interventi nell’erogazione del </a:t>
            </a:r>
            <a:r>
              <a:rPr lang="it-IT" sz="1400" dirty="0" smtClean="0">
                <a:latin typeface="Arial Narrow" panose="020B0606020202030204" pitchFamily="34" charset="0"/>
              </a:rPr>
              <a:t>servizio in termini di adattamento degli </a:t>
            </a:r>
            <a:r>
              <a:rPr lang="it-IT" sz="1400" dirty="0">
                <a:latin typeface="Arial Narrow" panose="020B0606020202030204" pitchFamily="34" charset="0"/>
              </a:rPr>
              <a:t>operatori ad esigenze e tempi sia dell’utenza che dei </a:t>
            </a:r>
            <a:r>
              <a:rPr lang="it-IT" sz="1400" dirty="0" smtClean="0">
                <a:latin typeface="Arial Narrow" panose="020B0606020202030204" pitchFamily="34" charset="0"/>
              </a:rPr>
              <a:t>servizi; prossimità degli operatori (presenza </a:t>
            </a:r>
            <a:r>
              <a:rPr lang="it-IT" sz="1400" dirty="0">
                <a:latin typeface="Arial Narrow" panose="020B0606020202030204" pitchFamily="34" charset="0"/>
              </a:rPr>
              <a:t>in una pluralità di punti di accesso e nei loghi/sedi più vicine </a:t>
            </a:r>
            <a:r>
              <a:rPr lang="it-IT" sz="1400" dirty="0" smtClean="0">
                <a:latin typeface="Arial Narrow" panose="020B0606020202030204" pitchFamily="34" charset="0"/>
              </a:rPr>
              <a:t>all’utenza);</a:t>
            </a:r>
            <a:endParaRPr lang="it-IT" sz="1400" dirty="0">
              <a:latin typeface="Arial Narrow" panose="020B0606020202030204" pitchFamily="34" charset="0"/>
            </a:endParaRPr>
          </a:p>
          <a:p>
            <a:pPr lvl="0">
              <a:buFont typeface="Arial" panose="020B0604020202020204" pitchFamily="34" charset="0"/>
              <a:buChar char="•"/>
            </a:pPr>
            <a:r>
              <a:rPr lang="it-IT" sz="1400" dirty="0" smtClean="0">
                <a:latin typeface="Arial Narrow" panose="020B0606020202030204" pitchFamily="34" charset="0"/>
              </a:rPr>
              <a:t>Informalità: disponibilità </a:t>
            </a:r>
            <a:r>
              <a:rPr lang="it-IT" sz="1400" dirty="0">
                <a:latin typeface="Arial Narrow" panose="020B0606020202030204" pitchFamily="34" charset="0"/>
              </a:rPr>
              <a:t>degli operatori ad operare anche in contesti non istituzionali per aumentare la fiducia negli utenti e raccogliere dati utili alla costruzione del percorso di </a:t>
            </a:r>
            <a:r>
              <a:rPr lang="it-IT" sz="1400" dirty="0" smtClean="0">
                <a:latin typeface="Arial Narrow" panose="020B0606020202030204" pitchFamily="34" charset="0"/>
              </a:rPr>
              <a:t>vita/lavoro;</a:t>
            </a:r>
          </a:p>
          <a:p>
            <a:pPr lvl="0">
              <a:buFont typeface="Arial" panose="020B0604020202020204" pitchFamily="34" charset="0"/>
              <a:buChar char="•"/>
            </a:pPr>
            <a:r>
              <a:rPr lang="it-IT" sz="1400" dirty="0" smtClean="0">
                <a:latin typeface="Arial Narrow" panose="020B0606020202030204" pitchFamily="34" charset="0"/>
              </a:rPr>
              <a:t>Complementarietà e sinergia rispetto </a:t>
            </a:r>
            <a:r>
              <a:rPr lang="it-IT" sz="1400" dirty="0">
                <a:latin typeface="Arial Narrow" panose="020B0606020202030204" pitchFamily="34" charset="0"/>
              </a:rPr>
              <a:t>ai percorsi attivati in ambito L.R.14/2015- SIA/RES/REI per una presa in carico complessiva e </a:t>
            </a:r>
            <a:r>
              <a:rPr lang="it-IT" sz="1400" dirty="0" smtClean="0">
                <a:latin typeface="Arial Narrow" panose="020B0606020202030204" pitchFamily="34" charset="0"/>
              </a:rPr>
              <a:t>coordinata;</a:t>
            </a:r>
            <a:endParaRPr lang="it-IT" sz="1400" dirty="0">
              <a:latin typeface="Arial Narrow" panose="020B0606020202030204" pitchFamily="34" charset="0"/>
            </a:endParaRPr>
          </a:p>
          <a:p>
            <a:pPr lvl="0">
              <a:buFont typeface="Arial" panose="020B0604020202020204" pitchFamily="34" charset="0"/>
              <a:buChar char="•"/>
            </a:pPr>
            <a:r>
              <a:rPr lang="it-IT" sz="1400" dirty="0" smtClean="0">
                <a:latin typeface="Arial Narrow" panose="020B0606020202030204" pitchFamily="34" charset="0"/>
              </a:rPr>
              <a:t>Trasversalità e ottica di rete: risposta </a:t>
            </a:r>
            <a:r>
              <a:rPr lang="it-IT" sz="1400" dirty="0">
                <a:latin typeface="Arial Narrow" panose="020B0606020202030204" pitchFamily="34" charset="0"/>
              </a:rPr>
              <a:t>a bisogni/esigenze emersi con l’attivazione di tutte le risorse territoriali disponibili, sia pubbliche che private (imprese, volontariato, agenzie interinali, centri di accoglienza, servizi al lavoro, sportelli sociali </a:t>
            </a:r>
            <a:r>
              <a:rPr lang="it-IT" sz="1400" dirty="0" smtClean="0">
                <a:latin typeface="Arial Narrow" panose="020B0606020202030204" pitchFamily="34" charset="0"/>
              </a:rPr>
              <a:t>ecc...);</a:t>
            </a:r>
            <a:endParaRPr lang="it-IT" sz="1400" dirty="0">
              <a:latin typeface="Arial Narrow" panose="020B0606020202030204" pitchFamily="34" charset="0"/>
            </a:endParaRPr>
          </a:p>
          <a:p>
            <a:pPr lvl="0">
              <a:buFont typeface="Arial" panose="020B0604020202020204" pitchFamily="34" charset="0"/>
              <a:buChar char="•"/>
            </a:pPr>
            <a:r>
              <a:rPr lang="it-IT" sz="1400" dirty="0" smtClean="0">
                <a:latin typeface="Arial Narrow" panose="020B0606020202030204" pitchFamily="34" charset="0"/>
              </a:rPr>
              <a:t>Condivisione degli </a:t>
            </a:r>
            <a:r>
              <a:rPr lang="it-IT" sz="1400" dirty="0">
                <a:latin typeface="Arial Narrow" panose="020B0606020202030204" pitchFamily="34" charset="0"/>
              </a:rPr>
              <a:t>esiti e dei percorsi con gli operatori </a:t>
            </a:r>
            <a:r>
              <a:rPr lang="it-IT" sz="1400" dirty="0" smtClean="0">
                <a:latin typeface="Arial Narrow" panose="020B0606020202030204" pitchFamily="34" charset="0"/>
              </a:rPr>
              <a:t>pubblici.</a:t>
            </a:r>
            <a:endParaRPr lang="it-IT" sz="1400" dirty="0">
              <a:latin typeface="Arial Narrow" panose="020B0606020202030204" pitchFamily="34" charset="0"/>
            </a:endParaRPr>
          </a:p>
          <a:p>
            <a:endParaRPr lang="it-IT" sz="2400" b="1" dirty="0" smtClean="0">
              <a:latin typeface="Arial Narrow" panose="020B0606020202030204" pitchFamily="34" charset="0"/>
            </a:endParaRPr>
          </a:p>
          <a:p>
            <a:pPr>
              <a:buFont typeface="Arial" panose="020B0604020202020204" pitchFamily="34" charset="0"/>
              <a:buChar char="•"/>
            </a:pPr>
            <a:endParaRPr lang="it-IT" sz="2000" b="1" dirty="0">
              <a:latin typeface="Arial Narrow" panose="020B0606020202030204" pitchFamily="34" charset="0"/>
            </a:endParaRPr>
          </a:p>
        </p:txBody>
      </p:sp>
    </p:spTree>
    <p:extLst>
      <p:ext uri="{BB962C8B-B14F-4D97-AF65-F5344CB8AC3E}">
        <p14:creationId xmlns:p14="http://schemas.microsoft.com/office/powerpoint/2010/main" val="2607332925"/>
      </p:ext>
    </p:extLst>
  </p:cSld>
  <p:clrMapOvr>
    <a:masterClrMapping/>
  </p:clrMapOvr>
</p:sld>
</file>

<file path=ppt/theme/theme1.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Arial" charset="0"/>
            <a:ea typeface="MS PGothic" pitchFamily="32"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Arial" charset="0"/>
            <a:ea typeface="MS PGothic" pitchFamily="32"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1066</Words>
  <Application>Microsoft Office PowerPoint</Application>
  <PresentationFormat>Personalizzato</PresentationFormat>
  <Paragraphs>94</Paragraphs>
  <Slides>11</Slides>
  <Notes>2</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iress soc cop</dc:creator>
  <cp:lastModifiedBy>Laura Prandi</cp:lastModifiedBy>
  <cp:revision>40</cp:revision>
  <dcterms:created xsi:type="dcterms:W3CDTF">2018-05-31T09:11:20Z</dcterms:created>
  <dcterms:modified xsi:type="dcterms:W3CDTF">2018-06-13T12:32:01Z</dcterms:modified>
</cp:coreProperties>
</file>