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Roboto"/>
      <p:regular r:id="rId30"/>
      <p:bold r:id="rId31"/>
      <p:italic r:id="rId32"/>
      <p:boldItalic r:id="rId33"/>
    </p:embeddedFont>
    <p:embeddedFont>
      <p:font typeface="Arial Narrow"/>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8121359-823C-451B-B96E-4842C2B34B5A}">
  <a:tblStyle styleId="{B8121359-823C-451B-B96E-4842C2B34B5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ArialNarrow-bold.fntdata"/><Relationship Id="rId12" Type="http://schemas.openxmlformats.org/officeDocument/2006/relationships/slide" Target="slides/slide7.xml"/><Relationship Id="rId34" Type="http://schemas.openxmlformats.org/officeDocument/2006/relationships/font" Target="fonts/ArialNarrow-regular.fntdata"/><Relationship Id="rId15" Type="http://schemas.openxmlformats.org/officeDocument/2006/relationships/slide" Target="slides/slide10.xml"/><Relationship Id="rId37" Type="http://schemas.openxmlformats.org/officeDocument/2006/relationships/font" Target="fonts/ArialNarrow-boldItalic.fntdata"/><Relationship Id="rId14" Type="http://schemas.openxmlformats.org/officeDocument/2006/relationships/slide" Target="slides/slide9.xml"/><Relationship Id="rId36" Type="http://schemas.openxmlformats.org/officeDocument/2006/relationships/font" Target="fonts/ArialNarrow-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it-IT" sz="1200" u="none" cap="none" strike="noStrike">
                <a:solidFill>
                  <a:srgbClr val="000000"/>
                </a:solidFill>
                <a:latin typeface="Arial"/>
                <a:ea typeface="Arial"/>
                <a:cs typeface="Arial"/>
                <a:sym typeface="Arial"/>
              </a:rPr>
              <a:t>Finanziamenti UE nella Cultura                       Aprile 2013</a:t>
            </a:r>
            <a:endParaRPr/>
          </a:p>
        </p:txBody>
      </p:sp>
      <p:sp>
        <p:nvSpPr>
          <p:cNvPr id="56" name="Shape 56"/>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it-IT" sz="1200" u="none" cap="none" strike="noStrike">
                <a:solidFill>
                  <a:srgbClr val="000000"/>
                </a:solidFill>
                <a:latin typeface="Arial"/>
                <a:ea typeface="Arial"/>
                <a:cs typeface="Arial"/>
                <a:sym typeface="Arial"/>
              </a:rPr>
              <a:t>InEuropa Srl - Andrea Pignatti                     Riproduzione Riservata</a:t>
            </a:r>
            <a:endParaRPr/>
          </a:p>
        </p:txBody>
      </p:sp>
      <p:sp>
        <p:nvSpPr>
          <p:cNvPr id="57" name="Shape 5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it-IT"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58" name="Shape 58"/>
          <p:cNvSpPr/>
          <p:nvPr>
            <p:ph idx="3" type="sldImg"/>
          </p:nvPr>
        </p:nvSpPr>
        <p:spPr>
          <a:xfrm>
            <a:off x="92075" y="746125"/>
            <a:ext cx="6613525" cy="37211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 name="Shape 59"/>
          <p:cNvSpPr txBox="1"/>
          <p:nvPr>
            <p:ph idx="1" type="body"/>
          </p:nvPr>
        </p:nvSpPr>
        <p:spPr>
          <a:xfrm>
            <a:off x="679450" y="4714875"/>
            <a:ext cx="5438775" cy="4467225"/>
          </a:xfrm>
          <a:prstGeom prst="rect">
            <a:avLst/>
          </a:prstGeom>
          <a:noFill/>
          <a:ln>
            <a:noFill/>
          </a:ln>
        </p:spPr>
        <p:txBody>
          <a:bodyPr anchorCtr="0" anchor="ctr" bIns="46050" lIns="92125" spcFirstLastPara="1" rIns="92125" wrap="square" tIns="46050">
            <a:noAutofit/>
          </a:bodyPr>
          <a:lstStyle/>
          <a:p>
            <a:pPr indent="0" lvl="0" marL="0" marR="0" rtl="0" algn="l">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52" name="Shape 15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2" name="Shape 16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8" name="Shape 178"/>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86" name="Shape 186"/>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4" name="Shape 194"/>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2" name="Shape 20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9" name="Shape 20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6" name="Shape 216"/>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2" name="Shape 22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30" name="Shape 230"/>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8" name="Shape 68"/>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1" name="Shape 241"/>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0" name="Shape 250"/>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6" name="Shape 256"/>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2" name="Shape 26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70" name="Shape 270"/>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0" name="Shape 80"/>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87" name="Shape 87"/>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4" name="Shape 104"/>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110" name="Shape 11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11" name="Shape 111"/>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rgbClr val="000000"/>
                </a:solidFill>
                <a:latin typeface="Arial"/>
                <a:ea typeface="Arial"/>
                <a:cs typeface="Arial"/>
                <a:sym typeface="Arial"/>
              </a:rPr>
              <a:t>Finanziamenti UE nella Cultura                       Aprile 2013</a:t>
            </a:r>
            <a:endParaRPr/>
          </a:p>
        </p:txBody>
      </p:sp>
      <p:sp>
        <p:nvSpPr>
          <p:cNvPr id="112" name="Shape 112"/>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rgbClr val="000000"/>
                </a:solidFill>
                <a:latin typeface="Arial"/>
                <a:ea typeface="Arial"/>
                <a:cs typeface="Arial"/>
                <a:sym typeface="Arial"/>
              </a:rPr>
              <a:t>InEuropa Srl - Andrea Pignatti                     Riproduzione Riservata</a:t>
            </a:r>
            <a:endParaRPr/>
          </a:p>
        </p:txBody>
      </p:sp>
      <p:sp>
        <p:nvSpPr>
          <p:cNvPr id="113" name="Shape 11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5" name="Shape 125"/>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3" name="Shape 133"/>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2" name="Shape 14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uota" type="blank">
  <p:cSld name="BLANK">
    <p:spTree>
      <p:nvGrpSpPr>
        <p:cNvPr id="17" name="Shape 17"/>
        <p:cNvGrpSpPr/>
        <p:nvPr/>
      </p:nvGrpSpPr>
      <p:grpSpPr>
        <a:xfrm>
          <a:off x="0" y="0"/>
          <a:ext cx="0" cy="0"/>
          <a:chOff x="0" y="0"/>
          <a:chExt cx="0" cy="0"/>
        </a:xfrm>
      </p:grpSpPr>
      <p:sp>
        <p:nvSpPr>
          <p:cNvPr id="18" name="Shape 18"/>
          <p:cNvSpPr txBox="1"/>
          <p:nvPr/>
        </p:nvSpPr>
        <p:spPr>
          <a:xfrm>
            <a:off x="431801" y="989014"/>
            <a:ext cx="1902884" cy="390525"/>
          </a:xfrm>
          <a:prstGeom prst="rect">
            <a:avLst/>
          </a:prstGeom>
          <a:solidFill>
            <a:srgbClr val="FFFFFF"/>
          </a:solid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900"/>
              <a:buFont typeface="Times New Roman"/>
              <a:buNone/>
            </a:pPr>
            <a:r>
              <a:rPr b="1" i="0" lang="it-IT" sz="900" u="none" cap="none" strike="noStrike">
                <a:solidFill>
                  <a:srgbClr val="000000"/>
                </a:solidFill>
                <a:latin typeface="Arial"/>
                <a:ea typeface="Arial"/>
                <a:cs typeface="Arial"/>
                <a:sym typeface="Arial"/>
              </a:rPr>
              <a:t>Progetto co-finanziato</a:t>
            </a:r>
            <a:br>
              <a:rPr b="1" i="0" lang="it-IT" sz="900" u="none" cap="none" strike="noStrike">
                <a:solidFill>
                  <a:srgbClr val="000000"/>
                </a:solidFill>
                <a:latin typeface="Arial"/>
                <a:ea typeface="Arial"/>
                <a:cs typeface="Arial"/>
                <a:sym typeface="Arial"/>
              </a:rPr>
            </a:br>
            <a:r>
              <a:rPr b="1" i="0" lang="it-IT" sz="900" u="none" cap="none" strike="noStrike">
                <a:solidFill>
                  <a:srgbClr val="000000"/>
                </a:solidFill>
                <a:latin typeface="Arial"/>
                <a:ea typeface="Arial"/>
                <a:cs typeface="Arial"/>
                <a:sym typeface="Arial"/>
              </a:rPr>
              <a:t>dall’Unione Europea</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testo verticale" type="vertTx">
  <p:cSld name="VERTICAL_TEXT">
    <p:spTree>
      <p:nvGrpSpPr>
        <p:cNvPr id="48" name="Shape 48"/>
        <p:cNvGrpSpPr/>
        <p:nvPr/>
      </p:nvGrpSpPr>
      <p:grpSpPr>
        <a:xfrm>
          <a:off x="0" y="0"/>
          <a:ext cx="0" cy="0"/>
          <a:chOff x="0" y="0"/>
          <a:chExt cx="0" cy="0"/>
        </a:xfrm>
      </p:grpSpPr>
      <p:sp>
        <p:nvSpPr>
          <p:cNvPr id="49" name="Shape 49"/>
          <p:cNvSpPr txBox="1"/>
          <p:nvPr>
            <p:ph type="title"/>
          </p:nvPr>
        </p:nvSpPr>
        <p:spPr>
          <a:xfrm>
            <a:off x="609600" y="273051"/>
            <a:ext cx="10966451" cy="1139825"/>
          </a:xfrm>
          <a:prstGeom prst="rect">
            <a:avLst/>
          </a:prstGeom>
          <a:noFill/>
          <a:ln>
            <a:noFill/>
          </a:ln>
        </p:spPr>
        <p:txBody>
          <a:bodyPr anchorCtr="0" anchor="ctr" bIns="0" lIns="0" spcFirstLastPara="1" rIns="0" wrap="square" tIns="0"/>
          <a:lstStyle>
            <a:lvl1pPr lvl="0"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50" name="Shape 50"/>
          <p:cNvSpPr txBox="1"/>
          <p:nvPr>
            <p:ph idx="1" type="body"/>
          </p:nvPr>
        </p:nvSpPr>
        <p:spPr>
          <a:xfrm rot="5400000">
            <a:off x="3884613" y="-1670049"/>
            <a:ext cx="4416425" cy="10966451"/>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olo e testo verticale" type="vertTitleAndTx">
  <p:cSld name="VERTICAL_TITLE_AND_VERTICAL_TEXT">
    <p:spTree>
      <p:nvGrpSpPr>
        <p:cNvPr id="51" name="Shape 51"/>
        <p:cNvGrpSpPr/>
        <p:nvPr/>
      </p:nvGrpSpPr>
      <p:grpSpPr>
        <a:xfrm>
          <a:off x="0" y="0"/>
          <a:ext cx="0" cy="0"/>
          <a:chOff x="0" y="0"/>
          <a:chExt cx="0" cy="0"/>
        </a:xfrm>
      </p:grpSpPr>
      <p:sp>
        <p:nvSpPr>
          <p:cNvPr id="52" name="Shape 52"/>
          <p:cNvSpPr txBox="1"/>
          <p:nvPr>
            <p:ph type="title"/>
          </p:nvPr>
        </p:nvSpPr>
        <p:spPr>
          <a:xfrm rot="5400000">
            <a:off x="7278952" y="1829065"/>
            <a:ext cx="5853113" cy="2741084"/>
          </a:xfrm>
          <a:prstGeom prst="rect">
            <a:avLst/>
          </a:prstGeom>
          <a:noFill/>
          <a:ln>
            <a:noFill/>
          </a:ln>
        </p:spPr>
        <p:txBody>
          <a:bodyPr anchorCtr="0" anchor="ctr" bIns="0" lIns="0" spcFirstLastPara="1" rIns="0" wrap="square" tIns="0"/>
          <a:lstStyle>
            <a:lvl1pPr lvl="0"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53" name="Shape 53"/>
          <p:cNvSpPr txBox="1"/>
          <p:nvPr>
            <p:ph idx="1" type="body"/>
          </p:nvPr>
        </p:nvSpPr>
        <p:spPr>
          <a:xfrm rot="5400000">
            <a:off x="1694128" y="-811476"/>
            <a:ext cx="5853113" cy="8022167"/>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type="obj">
  <p:cSld name="OBJECT">
    <p:spTree>
      <p:nvGrpSpPr>
        <p:cNvPr id="19" name="Shape 19"/>
        <p:cNvGrpSpPr/>
        <p:nvPr/>
      </p:nvGrpSpPr>
      <p:grpSpPr>
        <a:xfrm>
          <a:off x="0" y="0"/>
          <a:ext cx="0" cy="0"/>
          <a:chOff x="0" y="0"/>
          <a:chExt cx="0" cy="0"/>
        </a:xfrm>
      </p:grpSpPr>
      <p:sp>
        <p:nvSpPr>
          <p:cNvPr id="20" name="Shape 20"/>
          <p:cNvSpPr txBox="1"/>
          <p:nvPr>
            <p:ph type="title"/>
          </p:nvPr>
        </p:nvSpPr>
        <p:spPr>
          <a:xfrm>
            <a:off x="609600" y="273051"/>
            <a:ext cx="10966451" cy="1139825"/>
          </a:xfrm>
          <a:prstGeom prst="rect">
            <a:avLst/>
          </a:prstGeom>
          <a:noFill/>
          <a:ln>
            <a:noFill/>
          </a:ln>
        </p:spPr>
        <p:txBody>
          <a:bodyPr anchorCtr="0" anchor="ctr" bIns="0" lIns="0" spcFirstLastPara="1" rIns="0" wrap="square" tIns="0"/>
          <a:lstStyle>
            <a:lvl1pPr lvl="0"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21" name="Shape 21"/>
          <p:cNvSpPr txBox="1"/>
          <p:nvPr>
            <p:ph idx="1" type="body"/>
          </p:nvPr>
        </p:nvSpPr>
        <p:spPr>
          <a:xfrm>
            <a:off x="609600" y="1604964"/>
            <a:ext cx="10966451" cy="4416425"/>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titolo" type="title">
  <p:cSld name="TITLE">
    <p:spTree>
      <p:nvGrpSpPr>
        <p:cNvPr id="22" name="Shape 22"/>
        <p:cNvGrpSpPr/>
        <p:nvPr/>
      </p:nvGrpSpPr>
      <p:grpSpPr>
        <a:xfrm>
          <a:off x="0" y="0"/>
          <a:ext cx="0" cy="0"/>
          <a:chOff x="0" y="0"/>
          <a:chExt cx="0" cy="0"/>
        </a:xfrm>
      </p:grpSpPr>
      <p:sp>
        <p:nvSpPr>
          <p:cNvPr id="23" name="Shape 23"/>
          <p:cNvSpPr txBox="1"/>
          <p:nvPr>
            <p:ph type="ctrTitle"/>
          </p:nvPr>
        </p:nvSpPr>
        <p:spPr>
          <a:xfrm>
            <a:off x="914400" y="2130426"/>
            <a:ext cx="10363200" cy="1470025"/>
          </a:xfrm>
          <a:prstGeom prst="rect">
            <a:avLst/>
          </a:prstGeom>
          <a:noFill/>
          <a:ln>
            <a:noFill/>
          </a:ln>
        </p:spPr>
        <p:txBody>
          <a:bodyPr anchorCtr="0" anchor="ctr" bIns="0" lIns="0" spcFirstLastPara="1" rIns="0" wrap="square" tIns="0"/>
          <a:lstStyle>
            <a:lvl1pPr lvl="0"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24" name="Shape 24"/>
          <p:cNvSpPr txBox="1"/>
          <p:nvPr>
            <p:ph idx="1" type="subTitle"/>
          </p:nvPr>
        </p:nvSpPr>
        <p:spPr>
          <a:xfrm>
            <a:off x="1828800" y="3886200"/>
            <a:ext cx="8534400" cy="1752600"/>
          </a:xfrm>
          <a:prstGeom prst="rect">
            <a:avLst/>
          </a:prstGeom>
          <a:noFill/>
          <a:ln>
            <a:noFill/>
          </a:ln>
        </p:spPr>
        <p:txBody>
          <a:bodyPr anchorCtr="0" anchor="t" bIns="0" lIns="0" spcFirstLastPara="1" rIns="0" wrap="square" tIns="0"/>
          <a:lstStyle>
            <a:lvl1pPr lvl="0" marR="0" rtl="0" algn="ctr">
              <a:spcBef>
                <a:spcPts val="800"/>
              </a:spcBef>
              <a:spcAft>
                <a:spcPts val="0"/>
              </a:spcAft>
              <a:buClr>
                <a:srgbClr val="000000"/>
              </a:buClr>
              <a:buSzPts val="3200"/>
              <a:buFont typeface="Times New Roman"/>
              <a:buNone/>
              <a:defRPr b="0" i="0" sz="3200" u="none" cap="none" strike="noStrike">
                <a:solidFill>
                  <a:srgbClr val="000000"/>
                </a:solidFill>
                <a:latin typeface="Arial"/>
                <a:ea typeface="Arial"/>
                <a:cs typeface="Arial"/>
                <a:sym typeface="Arial"/>
              </a:defRPr>
            </a:lvl1pPr>
            <a:lvl2pPr lvl="1" marR="0" rtl="0" algn="ctr">
              <a:spcBef>
                <a:spcPts val="700"/>
              </a:spcBef>
              <a:spcAft>
                <a:spcPts val="0"/>
              </a:spcAft>
              <a:buClr>
                <a:srgbClr val="000000"/>
              </a:buClr>
              <a:buSzPts val="2800"/>
              <a:buFont typeface="Times New Roman"/>
              <a:buNone/>
              <a:defRPr b="0" i="0" sz="2800" u="none" cap="none" strike="noStrike">
                <a:solidFill>
                  <a:srgbClr val="000000"/>
                </a:solidFill>
                <a:latin typeface="Arial"/>
                <a:ea typeface="Arial"/>
                <a:cs typeface="Arial"/>
                <a:sym typeface="Arial"/>
              </a:defRPr>
            </a:lvl2pPr>
            <a:lvl3pPr lvl="2" marR="0" rtl="0" algn="ctr">
              <a:spcBef>
                <a:spcPts val="600"/>
              </a:spcBef>
              <a:spcAft>
                <a:spcPts val="0"/>
              </a:spcAft>
              <a:buClr>
                <a:srgbClr val="000000"/>
              </a:buClr>
              <a:buSzPts val="2400"/>
              <a:buFont typeface="Times New Roman"/>
              <a:buNone/>
              <a:defRPr b="0" i="0" sz="2400" u="none" cap="none" strike="noStrike">
                <a:solidFill>
                  <a:srgbClr val="000000"/>
                </a:solidFill>
                <a:latin typeface="Arial"/>
                <a:ea typeface="Arial"/>
                <a:cs typeface="Arial"/>
                <a:sym typeface="Arial"/>
              </a:defRPr>
            </a:lvl3pPr>
            <a:lvl4pPr lvl="3" marR="0" rtl="0" algn="ctr">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4pPr>
            <a:lvl5pPr lvl="4" marR="0" rtl="0" algn="ctr">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5pPr>
            <a:lvl6pPr lvl="5" marR="0" rtl="0" algn="ctr">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6pPr>
            <a:lvl7pPr lvl="6" marR="0" rtl="0" algn="ctr">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7pPr>
            <a:lvl8pPr lvl="7" marR="0" rtl="0" algn="ctr">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8pPr>
            <a:lvl9pPr lvl="8" marR="0" rtl="0" algn="ctr">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stazione sezione" type="secHead">
  <p:cSld name="SECTION_HEADER">
    <p:spTree>
      <p:nvGrpSpPr>
        <p:cNvPr id="25" name="Shape 25"/>
        <p:cNvGrpSpPr/>
        <p:nvPr/>
      </p:nvGrpSpPr>
      <p:grpSpPr>
        <a:xfrm>
          <a:off x="0" y="0"/>
          <a:ext cx="0" cy="0"/>
          <a:chOff x="0" y="0"/>
          <a:chExt cx="0" cy="0"/>
        </a:xfrm>
      </p:grpSpPr>
      <p:sp>
        <p:nvSpPr>
          <p:cNvPr id="26" name="Shape 26"/>
          <p:cNvSpPr txBox="1"/>
          <p:nvPr>
            <p:ph type="title"/>
          </p:nvPr>
        </p:nvSpPr>
        <p:spPr>
          <a:xfrm>
            <a:off x="963084" y="4406901"/>
            <a:ext cx="10363200" cy="1362075"/>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1" i="0" sz="40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27" name="Shape 27"/>
          <p:cNvSpPr txBox="1"/>
          <p:nvPr>
            <p:ph idx="1" type="body"/>
          </p:nvPr>
        </p:nvSpPr>
        <p:spPr>
          <a:xfrm>
            <a:off x="963084" y="2906713"/>
            <a:ext cx="10363200" cy="1500187"/>
          </a:xfrm>
          <a:prstGeom prst="rect">
            <a:avLst/>
          </a:prstGeom>
          <a:noFill/>
          <a:ln>
            <a:noFill/>
          </a:ln>
        </p:spPr>
        <p:txBody>
          <a:bodyPr anchorCtr="0" anchor="b" bIns="0" lIns="0" spcFirstLastPara="1" rIns="0" wrap="square" tIns="0"/>
          <a:lstStyle>
            <a:lvl1pPr indent="-228600" lvl="0" marL="457200" marR="0" rtl="0" algn="l">
              <a:spcBef>
                <a:spcPts val="8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600"/>
              <a:buFont typeface="Times New Roman"/>
              <a:buNone/>
              <a:defRPr b="0" i="0" sz="16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e contenuti" type="twoObj">
  <p:cSld name="TWO_OBJECTS">
    <p:spTree>
      <p:nvGrpSpPr>
        <p:cNvPr id="28" name="Shape 28"/>
        <p:cNvGrpSpPr/>
        <p:nvPr/>
      </p:nvGrpSpPr>
      <p:grpSpPr>
        <a:xfrm>
          <a:off x="0" y="0"/>
          <a:ext cx="0" cy="0"/>
          <a:chOff x="0" y="0"/>
          <a:chExt cx="0" cy="0"/>
        </a:xfrm>
      </p:grpSpPr>
      <p:sp>
        <p:nvSpPr>
          <p:cNvPr id="29" name="Shape 29"/>
          <p:cNvSpPr txBox="1"/>
          <p:nvPr>
            <p:ph type="title"/>
          </p:nvPr>
        </p:nvSpPr>
        <p:spPr>
          <a:xfrm>
            <a:off x="609600" y="273051"/>
            <a:ext cx="10966451" cy="1139825"/>
          </a:xfrm>
          <a:prstGeom prst="rect">
            <a:avLst/>
          </a:prstGeom>
          <a:noFill/>
          <a:ln>
            <a:noFill/>
          </a:ln>
        </p:spPr>
        <p:txBody>
          <a:bodyPr anchorCtr="0" anchor="ctr" bIns="0" lIns="0" spcFirstLastPara="1" rIns="0" wrap="square" tIns="0"/>
          <a:lstStyle>
            <a:lvl1pPr lvl="0"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30" name="Shape 30"/>
          <p:cNvSpPr txBox="1"/>
          <p:nvPr>
            <p:ph idx="1" type="body"/>
          </p:nvPr>
        </p:nvSpPr>
        <p:spPr>
          <a:xfrm>
            <a:off x="609600" y="1604963"/>
            <a:ext cx="5380567" cy="4521200"/>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SzPts val="1400"/>
              <a:buNone/>
              <a:defRPr b="0" i="0" sz="28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4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20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1" name="Shape 31"/>
          <p:cNvSpPr txBox="1"/>
          <p:nvPr>
            <p:ph idx="2" type="body"/>
          </p:nvPr>
        </p:nvSpPr>
        <p:spPr>
          <a:xfrm>
            <a:off x="6193367" y="1604963"/>
            <a:ext cx="5382684" cy="4521200"/>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SzPts val="1400"/>
              <a:buNone/>
              <a:defRPr b="0" i="0" sz="28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4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20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SzPts val="1400"/>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fronto" type="twoTxTwoObj">
  <p:cSld name="TWO_OBJECTS_WITH_TEXT">
    <p:spTree>
      <p:nvGrpSpPr>
        <p:cNvPr id="32" name="Shape 32"/>
        <p:cNvGrpSpPr/>
        <p:nvPr/>
      </p:nvGrpSpPr>
      <p:grpSpPr>
        <a:xfrm>
          <a:off x="0" y="0"/>
          <a:ext cx="0" cy="0"/>
          <a:chOff x="0" y="0"/>
          <a:chExt cx="0" cy="0"/>
        </a:xfrm>
      </p:grpSpPr>
      <p:sp>
        <p:nvSpPr>
          <p:cNvPr id="33" name="Shape 33"/>
          <p:cNvSpPr txBox="1"/>
          <p:nvPr>
            <p:ph type="title"/>
          </p:nvPr>
        </p:nvSpPr>
        <p:spPr>
          <a:xfrm>
            <a:off x="609600" y="274638"/>
            <a:ext cx="10972800" cy="1143000"/>
          </a:xfrm>
          <a:prstGeom prst="rect">
            <a:avLst/>
          </a:prstGeom>
          <a:noFill/>
          <a:ln>
            <a:noFill/>
          </a:ln>
        </p:spPr>
        <p:txBody>
          <a:bodyPr anchorCtr="0" anchor="ctr" bIns="0" lIns="0" spcFirstLastPara="1" rIns="0" wrap="square" tIns="0"/>
          <a:lstStyle>
            <a:lvl1pPr lvl="0"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34" name="Shape 34"/>
          <p:cNvSpPr txBox="1"/>
          <p:nvPr>
            <p:ph idx="1" type="body"/>
          </p:nvPr>
        </p:nvSpPr>
        <p:spPr>
          <a:xfrm>
            <a:off x="609600" y="1535113"/>
            <a:ext cx="5386917" cy="639762"/>
          </a:xfrm>
          <a:prstGeom prst="rect">
            <a:avLst/>
          </a:prstGeom>
          <a:noFill/>
          <a:ln>
            <a:noFill/>
          </a:ln>
        </p:spPr>
        <p:txBody>
          <a:bodyPr anchorCtr="0" anchor="b" bIns="0" lIns="0" spcFirstLastPara="1" rIns="0" wrap="square" tIns="0"/>
          <a:lstStyle>
            <a:lvl1pPr indent="-228600" lvl="0" marL="457200" marR="0" rtl="0" algn="l">
              <a:spcBef>
                <a:spcPts val="800"/>
              </a:spcBef>
              <a:spcAft>
                <a:spcPts val="0"/>
              </a:spcAft>
              <a:buClr>
                <a:srgbClr val="000000"/>
              </a:buClr>
              <a:buSzPts val="2400"/>
              <a:buFont typeface="Times New Roman"/>
              <a:buNone/>
              <a:defRPr b="1" i="0" sz="2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2000"/>
              <a:buFont typeface="Times New Roman"/>
              <a:buNone/>
              <a:defRPr b="1" i="0" sz="20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800"/>
              <a:buFont typeface="Times New Roman"/>
              <a:buNone/>
              <a:defRPr b="1" i="0" sz="18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9pPr>
          </a:lstStyle>
          <a:p/>
        </p:txBody>
      </p:sp>
      <p:sp>
        <p:nvSpPr>
          <p:cNvPr id="35" name="Shape 35"/>
          <p:cNvSpPr txBox="1"/>
          <p:nvPr>
            <p:ph idx="2" type="body"/>
          </p:nvPr>
        </p:nvSpPr>
        <p:spPr>
          <a:xfrm>
            <a:off x="609600" y="2174875"/>
            <a:ext cx="5386917" cy="3951288"/>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0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9pPr>
          </a:lstStyle>
          <a:p/>
        </p:txBody>
      </p:sp>
      <p:sp>
        <p:nvSpPr>
          <p:cNvPr id="36" name="Shape 36"/>
          <p:cNvSpPr txBox="1"/>
          <p:nvPr>
            <p:ph idx="3" type="body"/>
          </p:nvPr>
        </p:nvSpPr>
        <p:spPr>
          <a:xfrm>
            <a:off x="6193368" y="1535113"/>
            <a:ext cx="5389033" cy="639762"/>
          </a:xfrm>
          <a:prstGeom prst="rect">
            <a:avLst/>
          </a:prstGeom>
          <a:noFill/>
          <a:ln>
            <a:noFill/>
          </a:ln>
        </p:spPr>
        <p:txBody>
          <a:bodyPr anchorCtr="0" anchor="b" bIns="0" lIns="0" spcFirstLastPara="1" rIns="0" wrap="square" tIns="0"/>
          <a:lstStyle>
            <a:lvl1pPr indent="-228600" lvl="0" marL="457200" marR="0" rtl="0" algn="l">
              <a:spcBef>
                <a:spcPts val="800"/>
              </a:spcBef>
              <a:spcAft>
                <a:spcPts val="0"/>
              </a:spcAft>
              <a:buClr>
                <a:srgbClr val="000000"/>
              </a:buClr>
              <a:buSzPts val="2400"/>
              <a:buFont typeface="Times New Roman"/>
              <a:buNone/>
              <a:defRPr b="1" i="0" sz="2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2000"/>
              <a:buFont typeface="Times New Roman"/>
              <a:buNone/>
              <a:defRPr b="1" i="0" sz="20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800"/>
              <a:buFont typeface="Times New Roman"/>
              <a:buNone/>
              <a:defRPr b="1" i="0" sz="18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1600"/>
              <a:buFont typeface="Times New Roman"/>
              <a:buNone/>
              <a:defRPr b="1" i="0" sz="1600" u="none" cap="none" strike="noStrike">
                <a:solidFill>
                  <a:srgbClr val="000000"/>
                </a:solidFill>
                <a:latin typeface="Arial"/>
                <a:ea typeface="Arial"/>
                <a:cs typeface="Arial"/>
                <a:sym typeface="Arial"/>
              </a:defRPr>
            </a:lvl9pPr>
          </a:lstStyle>
          <a:p/>
        </p:txBody>
      </p:sp>
      <p:sp>
        <p:nvSpPr>
          <p:cNvPr id="37" name="Shape 37"/>
          <p:cNvSpPr txBox="1"/>
          <p:nvPr>
            <p:ph idx="4" type="body"/>
          </p:nvPr>
        </p:nvSpPr>
        <p:spPr>
          <a:xfrm>
            <a:off x="6193368" y="2174875"/>
            <a:ext cx="5389033" cy="3951288"/>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0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SzPts val="1400"/>
              <a:buNone/>
              <a:defRPr b="0"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titolo" type="titleOnly">
  <p:cSld name="TITLE_ONLY">
    <p:spTree>
      <p:nvGrpSpPr>
        <p:cNvPr id="38" name="Shape 38"/>
        <p:cNvGrpSpPr/>
        <p:nvPr/>
      </p:nvGrpSpPr>
      <p:grpSpPr>
        <a:xfrm>
          <a:off x="0" y="0"/>
          <a:ext cx="0" cy="0"/>
          <a:chOff x="0" y="0"/>
          <a:chExt cx="0" cy="0"/>
        </a:xfrm>
      </p:grpSpPr>
      <p:sp>
        <p:nvSpPr>
          <p:cNvPr id="39" name="Shape 39"/>
          <p:cNvSpPr txBox="1"/>
          <p:nvPr>
            <p:ph type="title"/>
          </p:nvPr>
        </p:nvSpPr>
        <p:spPr>
          <a:xfrm>
            <a:off x="609600" y="273051"/>
            <a:ext cx="10966451" cy="1139825"/>
          </a:xfrm>
          <a:prstGeom prst="rect">
            <a:avLst/>
          </a:prstGeom>
          <a:noFill/>
          <a:ln>
            <a:noFill/>
          </a:ln>
        </p:spPr>
        <p:txBody>
          <a:bodyPr anchorCtr="0" anchor="ctr" bIns="0" lIns="0" spcFirstLastPara="1" rIns="0" wrap="square" tIns="0"/>
          <a:lstStyle>
            <a:lvl1pPr lvl="0"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to con didascalia" type="objTx">
  <p:cSld name="OBJECT_WITH_CAPTION_TEXT">
    <p:spTree>
      <p:nvGrpSpPr>
        <p:cNvPr id="40" name="Shape 40"/>
        <p:cNvGrpSpPr/>
        <p:nvPr/>
      </p:nvGrpSpPr>
      <p:grpSpPr>
        <a:xfrm>
          <a:off x="0" y="0"/>
          <a:ext cx="0" cy="0"/>
          <a:chOff x="0" y="0"/>
          <a:chExt cx="0" cy="0"/>
        </a:xfrm>
      </p:grpSpPr>
      <p:sp>
        <p:nvSpPr>
          <p:cNvPr id="41" name="Shape 41"/>
          <p:cNvSpPr txBox="1"/>
          <p:nvPr>
            <p:ph type="title"/>
          </p:nvPr>
        </p:nvSpPr>
        <p:spPr>
          <a:xfrm>
            <a:off x="609601" y="273050"/>
            <a:ext cx="4011084" cy="1162050"/>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1" i="0" sz="20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42" name="Shape 42"/>
          <p:cNvSpPr txBox="1"/>
          <p:nvPr>
            <p:ph idx="1" type="body"/>
          </p:nvPr>
        </p:nvSpPr>
        <p:spPr>
          <a:xfrm>
            <a:off x="4766733" y="273051"/>
            <a:ext cx="6815667" cy="5853113"/>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43" name="Shape 43"/>
          <p:cNvSpPr txBox="1"/>
          <p:nvPr>
            <p:ph idx="2" type="body"/>
          </p:nvPr>
        </p:nvSpPr>
        <p:spPr>
          <a:xfrm>
            <a:off x="609601" y="1435101"/>
            <a:ext cx="4011084" cy="4691063"/>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000"/>
              <a:buFont typeface="Times New Roman"/>
              <a:buNone/>
              <a:defRPr b="0" i="0" sz="10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magine con didascalia" type="picTx">
  <p:cSld name="PICTURE_WITH_CAPTION_TEXT">
    <p:spTree>
      <p:nvGrpSpPr>
        <p:cNvPr id="44" name="Shape 44"/>
        <p:cNvGrpSpPr/>
        <p:nvPr/>
      </p:nvGrpSpPr>
      <p:grpSpPr>
        <a:xfrm>
          <a:off x="0" y="0"/>
          <a:ext cx="0" cy="0"/>
          <a:chOff x="0" y="0"/>
          <a:chExt cx="0" cy="0"/>
        </a:xfrm>
      </p:grpSpPr>
      <p:sp>
        <p:nvSpPr>
          <p:cNvPr id="45" name="Shape 45"/>
          <p:cNvSpPr txBox="1"/>
          <p:nvPr>
            <p:ph type="title"/>
          </p:nvPr>
        </p:nvSpPr>
        <p:spPr>
          <a:xfrm>
            <a:off x="2389717" y="4800600"/>
            <a:ext cx="7315200" cy="566738"/>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1" i="0" sz="20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46" name="Shape 46"/>
          <p:cNvSpPr/>
          <p:nvPr>
            <p:ph idx="2" type="pic"/>
          </p:nvPr>
        </p:nvSpPr>
        <p:spPr>
          <a:xfrm>
            <a:off x="2389717" y="612775"/>
            <a:ext cx="7315200" cy="4114800"/>
          </a:xfrm>
          <a:prstGeom prst="rect">
            <a:avLst/>
          </a:prstGeom>
          <a:noFill/>
          <a:ln>
            <a:noFill/>
          </a:ln>
        </p:spPr>
        <p:txBody>
          <a:bodyPr anchorCtr="0" anchor="t" bIns="0" lIns="0" spcFirstLastPara="1" rIns="0" wrap="square" tIns="0"/>
          <a:lstStyle>
            <a:lvl1pPr lvl="0" marR="0" rtl="0" algn="l">
              <a:spcBef>
                <a:spcPts val="800"/>
              </a:spcBef>
              <a:spcAft>
                <a:spcPts val="0"/>
              </a:spcAft>
              <a:buClr>
                <a:srgbClr val="000000"/>
              </a:buClr>
              <a:buSzPts val="3200"/>
              <a:buFont typeface="Times New Roman"/>
              <a:buNone/>
              <a:defRPr b="0" i="0" sz="3200" u="none" cap="none" strike="noStrike">
                <a:solidFill>
                  <a:srgbClr val="000000"/>
                </a:solidFill>
                <a:latin typeface="Arial"/>
                <a:ea typeface="Arial"/>
                <a:cs typeface="Arial"/>
                <a:sym typeface="Arial"/>
              </a:defRPr>
            </a:lvl1pPr>
            <a:lvl2pPr lvl="1" marR="0" rtl="0" algn="l">
              <a:spcBef>
                <a:spcPts val="700"/>
              </a:spcBef>
              <a:spcAft>
                <a:spcPts val="0"/>
              </a:spcAft>
              <a:buClr>
                <a:srgbClr val="000000"/>
              </a:buClr>
              <a:buSzPts val="2800"/>
              <a:buFont typeface="Times New Roman"/>
              <a:buNone/>
              <a:defRPr b="0" i="0" sz="2800" u="none" cap="none" strike="noStrike">
                <a:solidFill>
                  <a:srgbClr val="000000"/>
                </a:solidFill>
                <a:latin typeface="Arial"/>
                <a:ea typeface="Arial"/>
                <a:cs typeface="Arial"/>
                <a:sym typeface="Arial"/>
              </a:defRPr>
            </a:lvl2pPr>
            <a:lvl3pPr lvl="2" marR="0" rtl="0" algn="l">
              <a:spcBef>
                <a:spcPts val="600"/>
              </a:spcBef>
              <a:spcAft>
                <a:spcPts val="0"/>
              </a:spcAft>
              <a:buClr>
                <a:srgbClr val="000000"/>
              </a:buClr>
              <a:buSzPts val="2400"/>
              <a:buFont typeface="Times New Roman"/>
              <a:buNone/>
              <a:defRPr b="0" i="0" sz="2400" u="none" cap="none" strike="noStrike">
                <a:solidFill>
                  <a:srgbClr val="000000"/>
                </a:solidFill>
                <a:latin typeface="Arial"/>
                <a:ea typeface="Arial"/>
                <a:cs typeface="Arial"/>
                <a:sym typeface="Arial"/>
              </a:defRPr>
            </a:lvl3pPr>
            <a:lvl4pPr lvl="3" marR="0" rtl="0" algn="l">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4pPr>
            <a:lvl5pPr lvl="4" marR="0" rtl="0" algn="l">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5pPr>
            <a:lvl6pPr lvl="5" marR="0" rtl="0" algn="l">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6pPr>
            <a:lvl7pPr lvl="6" marR="0" rtl="0" algn="l">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7pPr>
            <a:lvl8pPr lvl="7" marR="0" rtl="0" algn="l">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8pPr>
            <a:lvl9pPr lvl="8" marR="0" rtl="0" algn="l">
              <a:spcBef>
                <a:spcPts val="50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9pPr>
          </a:lstStyle>
          <a:p/>
        </p:txBody>
      </p:sp>
      <p:sp>
        <p:nvSpPr>
          <p:cNvPr id="47" name="Shape 47"/>
          <p:cNvSpPr txBox="1"/>
          <p:nvPr>
            <p:ph idx="1" type="body"/>
          </p:nvPr>
        </p:nvSpPr>
        <p:spPr>
          <a:xfrm>
            <a:off x="2389717" y="5367338"/>
            <a:ext cx="7315200" cy="804862"/>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000"/>
              <a:buFont typeface="Times New Roman"/>
              <a:buNone/>
              <a:defRPr b="0" i="0" sz="10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5.jpg"/><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jp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theme" Target="../theme/theme1.xml"/><Relationship Id="rId16" Type="http://schemas.openxmlformats.org/officeDocument/2006/relationships/slideLayout" Target="../slideLayouts/slideLayout11.xml"/><Relationship Id="rId5" Type="http://schemas.openxmlformats.org/officeDocument/2006/relationships/image" Target="../media/image3.jp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624418" y="260351"/>
            <a:ext cx="1331383" cy="722313"/>
          </a:xfrm>
          <a:prstGeom prst="rect">
            <a:avLst/>
          </a:prstGeom>
          <a:noFill/>
          <a:ln>
            <a:noFill/>
          </a:ln>
        </p:spPr>
      </p:pic>
      <p:pic>
        <p:nvPicPr>
          <p:cNvPr id="11" name="Shape 11"/>
          <p:cNvPicPr preferRelativeResize="0"/>
          <p:nvPr/>
        </p:nvPicPr>
        <p:blipFill rotWithShape="1">
          <a:blip r:embed="rId2">
            <a:alphaModFix/>
          </a:blip>
          <a:srcRect b="0" l="0" r="0" t="0"/>
          <a:stretch/>
        </p:blipFill>
        <p:spPr>
          <a:xfrm>
            <a:off x="8688918" y="222251"/>
            <a:ext cx="2493433" cy="760413"/>
          </a:xfrm>
          <a:prstGeom prst="rect">
            <a:avLst/>
          </a:prstGeom>
          <a:noFill/>
          <a:ln>
            <a:noFill/>
          </a:ln>
        </p:spPr>
      </p:pic>
      <p:sp>
        <p:nvSpPr>
          <p:cNvPr id="12" name="Shape 12"/>
          <p:cNvSpPr txBox="1"/>
          <p:nvPr>
            <p:ph type="title"/>
          </p:nvPr>
        </p:nvSpPr>
        <p:spPr>
          <a:xfrm>
            <a:off x="609600" y="273051"/>
            <a:ext cx="10966451" cy="1139825"/>
          </a:xfrm>
          <a:prstGeom prst="rect">
            <a:avLst/>
          </a:prstGeom>
          <a:noFill/>
          <a:ln>
            <a:noFill/>
          </a:ln>
        </p:spPr>
        <p:txBody>
          <a:bodyPr anchorCtr="0" anchor="ctr" bIns="0" lIns="0" spcFirstLastPara="1" rIns="0" wrap="square" tIns="0"/>
          <a:lstStyle>
            <a:lvl1pPr lvl="0"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13" name="Shape 13"/>
          <p:cNvSpPr txBox="1"/>
          <p:nvPr>
            <p:ph idx="1" type="body"/>
          </p:nvPr>
        </p:nvSpPr>
        <p:spPr>
          <a:xfrm>
            <a:off x="609600" y="1604964"/>
            <a:ext cx="10966451" cy="4416425"/>
          </a:xfrm>
          <a:prstGeom prst="rect">
            <a:avLst/>
          </a:prstGeom>
          <a:noFill/>
          <a:ln>
            <a:noFill/>
          </a:ln>
        </p:spPr>
        <p:txBody>
          <a:bodyPr anchorCtr="0" anchor="t" bIns="0" lIns="0" spcFirstLastPara="1" rIns="0" wrap="square" tIns="0"/>
          <a:lstStyle>
            <a:lvl1pPr indent="-228600" lvl="0" marL="457200" marR="0" rtl="0" algn="l">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pic>
        <p:nvPicPr>
          <p:cNvPr id="14" name="Shape 14"/>
          <p:cNvPicPr preferRelativeResize="0"/>
          <p:nvPr/>
        </p:nvPicPr>
        <p:blipFill rotWithShape="1">
          <a:blip r:embed="rId3">
            <a:alphaModFix/>
          </a:blip>
          <a:srcRect b="0" l="0" r="0" t="0"/>
          <a:stretch/>
        </p:blipFill>
        <p:spPr>
          <a:xfrm>
            <a:off x="4925484" y="293688"/>
            <a:ext cx="1267883" cy="742950"/>
          </a:xfrm>
          <a:prstGeom prst="rect">
            <a:avLst/>
          </a:prstGeom>
          <a:noFill/>
          <a:ln>
            <a:noFill/>
          </a:ln>
        </p:spPr>
      </p:pic>
      <p:pic>
        <p:nvPicPr>
          <p:cNvPr descr="logo_ervet.jpg" id="15" name="Shape 15"/>
          <p:cNvPicPr preferRelativeResize="0"/>
          <p:nvPr/>
        </p:nvPicPr>
        <p:blipFill rotWithShape="1">
          <a:blip r:embed="rId4">
            <a:alphaModFix/>
          </a:blip>
          <a:srcRect b="0" l="0" r="0" t="0"/>
          <a:stretch/>
        </p:blipFill>
        <p:spPr>
          <a:xfrm>
            <a:off x="624418" y="6380164"/>
            <a:ext cx="1007533" cy="274637"/>
          </a:xfrm>
          <a:prstGeom prst="rect">
            <a:avLst/>
          </a:prstGeom>
          <a:noFill/>
          <a:ln>
            <a:noFill/>
          </a:ln>
        </p:spPr>
      </p:pic>
      <p:pic>
        <p:nvPicPr>
          <p:cNvPr descr="marchio_RER.jpg" id="16" name="Shape 16"/>
          <p:cNvPicPr preferRelativeResize="0"/>
          <p:nvPr/>
        </p:nvPicPr>
        <p:blipFill rotWithShape="1">
          <a:blip r:embed="rId5">
            <a:alphaModFix/>
          </a:blip>
          <a:srcRect b="0" l="0" r="0" t="0"/>
          <a:stretch/>
        </p:blipFill>
        <p:spPr>
          <a:xfrm>
            <a:off x="9264651" y="6380163"/>
            <a:ext cx="2489200" cy="266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17.jpg"/><Relationship Id="rId5" Type="http://schemas.openxmlformats.org/officeDocument/2006/relationships/image" Target="../media/image12.jpg"/><Relationship Id="rId6"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14.jpg"/><Relationship Id="rId6" Type="http://schemas.openxmlformats.org/officeDocument/2006/relationships/image" Target="../media/image18.jpg"/><Relationship Id="rId7"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2.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Shape 61"/>
          <p:cNvPicPr preferRelativeResize="0"/>
          <p:nvPr/>
        </p:nvPicPr>
        <p:blipFill rotWithShape="1">
          <a:blip r:embed="rId3">
            <a:alphaModFix/>
          </a:blip>
          <a:srcRect b="0" l="0" r="0" t="0"/>
          <a:stretch/>
        </p:blipFill>
        <p:spPr>
          <a:xfrm>
            <a:off x="1649413" y="2060576"/>
            <a:ext cx="8712200" cy="3368675"/>
          </a:xfrm>
          <a:prstGeom prst="rect">
            <a:avLst/>
          </a:prstGeom>
          <a:noFill/>
          <a:ln>
            <a:noFill/>
          </a:ln>
        </p:spPr>
      </p:pic>
      <p:sp>
        <p:nvSpPr>
          <p:cNvPr id="62" name="Shape 62"/>
          <p:cNvSpPr txBox="1"/>
          <p:nvPr/>
        </p:nvSpPr>
        <p:spPr>
          <a:xfrm>
            <a:off x="1992313" y="2828925"/>
            <a:ext cx="8532812" cy="463846"/>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rPr b="1" lang="it-IT" sz="2400">
                <a:solidFill>
                  <a:srgbClr val="FFFFFF"/>
                </a:solidFill>
                <a:latin typeface="Federo"/>
                <a:ea typeface="Federo"/>
                <a:cs typeface="Federo"/>
                <a:sym typeface="Federo"/>
              </a:rPr>
              <a:t>CASP-ER </a:t>
            </a:r>
            <a:endParaRPr b="1" sz="2400">
              <a:solidFill>
                <a:srgbClr val="FFFFFF"/>
              </a:solidFill>
              <a:latin typeface="Federo"/>
              <a:ea typeface="Federo"/>
              <a:cs typeface="Federo"/>
              <a:sym typeface="Federo"/>
            </a:endParaRPr>
          </a:p>
          <a:p>
            <a:pPr indent="0" lvl="0" marL="0" marR="0" rtl="0" algn="l">
              <a:spcBef>
                <a:spcPts val="0"/>
              </a:spcBef>
              <a:spcAft>
                <a:spcPts val="0"/>
              </a:spcAft>
              <a:buNone/>
            </a:pPr>
            <a:r>
              <a:t/>
            </a:r>
            <a:endParaRPr b="1" sz="2400">
              <a:solidFill>
                <a:srgbClr val="FFFFFF"/>
              </a:solidFill>
              <a:latin typeface="Federo"/>
              <a:ea typeface="Federo"/>
              <a:cs typeface="Federo"/>
              <a:sym typeface="Federo"/>
            </a:endParaRPr>
          </a:p>
          <a:p>
            <a:pPr indent="0" lvl="0" marL="0" marR="0" rtl="0" algn="l">
              <a:spcBef>
                <a:spcPts val="0"/>
              </a:spcBef>
              <a:spcAft>
                <a:spcPts val="0"/>
              </a:spcAft>
              <a:buNone/>
            </a:pPr>
            <a:r>
              <a:rPr b="1" lang="it-IT" sz="2400">
                <a:solidFill>
                  <a:srgbClr val="FFFFFF"/>
                </a:solidFill>
                <a:latin typeface="Federo"/>
                <a:ea typeface="Federo"/>
                <a:cs typeface="Federo"/>
                <a:sym typeface="Federo"/>
              </a:rPr>
              <a:t>Area Vasta ROMAGNA</a:t>
            </a:r>
            <a:endParaRPr b="1" sz="2400">
              <a:solidFill>
                <a:srgbClr val="FFFFFF"/>
              </a:solidFill>
              <a:latin typeface="Federo"/>
              <a:ea typeface="Federo"/>
              <a:cs typeface="Federo"/>
              <a:sym typeface="Federo"/>
            </a:endParaRPr>
          </a:p>
          <a:p>
            <a:pPr indent="0" lvl="0" marL="0" marR="0" rtl="0" algn="l">
              <a:spcBef>
                <a:spcPts val="0"/>
              </a:spcBef>
              <a:spcAft>
                <a:spcPts val="0"/>
              </a:spcAft>
              <a:buNone/>
            </a:pPr>
            <a:r>
              <a:rPr b="1" lang="it-IT" sz="2400">
                <a:solidFill>
                  <a:srgbClr val="FFFFFF"/>
                </a:solidFill>
                <a:latin typeface="Federo"/>
                <a:ea typeface="Federo"/>
                <a:cs typeface="Federo"/>
                <a:sym typeface="Federo"/>
              </a:rPr>
              <a:t>ente gestore: Coop Camelot</a:t>
            </a:r>
            <a:endParaRPr b="1" sz="2400">
              <a:solidFill>
                <a:srgbClr val="FFFFFF"/>
              </a:solidFill>
              <a:latin typeface="Federo"/>
              <a:ea typeface="Federo"/>
              <a:cs typeface="Federo"/>
              <a:sym typeface="Federo"/>
            </a:endParaRPr>
          </a:p>
        </p:txBody>
      </p:sp>
      <p:sp>
        <p:nvSpPr>
          <p:cNvPr id="63" name="Shape 63"/>
          <p:cNvSpPr txBox="1"/>
          <p:nvPr/>
        </p:nvSpPr>
        <p:spPr>
          <a:xfrm>
            <a:off x="1847851" y="989014"/>
            <a:ext cx="1427163" cy="390525"/>
          </a:xfrm>
          <a:prstGeom prst="rect">
            <a:avLst/>
          </a:prstGeom>
          <a:solidFill>
            <a:srgbClr val="FFFFFF"/>
          </a:solidFill>
          <a:ln>
            <a:noFill/>
          </a:ln>
        </p:spPr>
        <p:txBody>
          <a:bodyPr anchorCtr="0" anchor="t" bIns="46800" lIns="90000" spcFirstLastPara="1" rIns="90000" wrap="square" tIns="46800">
            <a:noAutofit/>
          </a:bodyPr>
          <a:lstStyle/>
          <a:p>
            <a:pPr indent="0" lvl="0" marL="0" marR="0" rtl="0" algn="ctr">
              <a:spcBef>
                <a:spcPts val="0"/>
              </a:spcBef>
              <a:spcAft>
                <a:spcPts val="0"/>
              </a:spcAft>
              <a:buNone/>
            </a:pPr>
            <a:r>
              <a:rPr b="1" i="0" lang="it-IT" sz="900" u="none" cap="none" strike="noStrike">
                <a:solidFill>
                  <a:srgbClr val="000000"/>
                </a:solidFill>
                <a:latin typeface="Arial"/>
                <a:ea typeface="Arial"/>
                <a:cs typeface="Arial"/>
                <a:sym typeface="Arial"/>
              </a:rPr>
              <a:t>Progetto co-finanziato</a:t>
            </a:r>
            <a:br>
              <a:rPr b="1" i="0" lang="it-IT" sz="900" u="none" cap="none" strike="noStrike">
                <a:solidFill>
                  <a:srgbClr val="000000"/>
                </a:solidFill>
                <a:latin typeface="Arial"/>
                <a:ea typeface="Arial"/>
                <a:cs typeface="Arial"/>
                <a:sym typeface="Arial"/>
              </a:rPr>
            </a:br>
            <a:r>
              <a:rPr b="1" i="0" lang="it-IT" sz="900" u="none" cap="none" strike="noStrike">
                <a:solidFill>
                  <a:srgbClr val="000000"/>
                </a:solidFill>
                <a:latin typeface="Arial"/>
                <a:ea typeface="Arial"/>
                <a:cs typeface="Arial"/>
                <a:sym typeface="Arial"/>
              </a:rPr>
              <a:t>dall’Unione Europea</a:t>
            </a:r>
            <a:endParaRPr/>
          </a:p>
        </p:txBody>
      </p:sp>
      <p:sp>
        <p:nvSpPr>
          <p:cNvPr id="64" name="Shape 64"/>
          <p:cNvSpPr/>
          <p:nvPr/>
        </p:nvSpPr>
        <p:spPr>
          <a:xfrm>
            <a:off x="1833563" y="1379539"/>
            <a:ext cx="8343900" cy="9540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FONDO ASILO, MIGRAZIONE E INTEGRAZIONE (FAMI) 2014-2020</a:t>
            </a:r>
            <a:endParaRPr/>
          </a:p>
          <a:p>
            <a:pPr indent="0" lvl="0" marL="0" marR="0" rtl="0" algn="ctr">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OS2/ON2 - Annualità 2016-2018 </a:t>
            </a:r>
            <a:endParaRPr/>
          </a:p>
          <a:p>
            <a:pPr indent="0" lvl="0" marL="0" marR="0" rtl="0" algn="ctr">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CASP-ER Piano Regionale Multiazione Emilia-Romagna </a:t>
            </a:r>
            <a:endParaRPr/>
          </a:p>
          <a:p>
            <a:pPr indent="0" lvl="0" marL="0" marR="0" rtl="0" algn="ctr">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Azione 2 Accesso ai servizi per l’integrazione PROG – 1083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72675" y="1873950"/>
            <a:ext cx="2846325" cy="4211450"/>
          </a:xfrm>
          <a:prstGeom prst="rect">
            <a:avLst/>
          </a:prstGeom>
          <a:noFill/>
          <a:ln>
            <a:noFill/>
          </a:ln>
        </p:spPr>
      </p:pic>
      <p:pic>
        <p:nvPicPr>
          <p:cNvPr id="155" name="Shape 155"/>
          <p:cNvPicPr preferRelativeResize="0"/>
          <p:nvPr/>
        </p:nvPicPr>
        <p:blipFill>
          <a:blip r:embed="rId4">
            <a:alphaModFix/>
          </a:blip>
          <a:stretch>
            <a:fillRect/>
          </a:stretch>
        </p:blipFill>
        <p:spPr>
          <a:xfrm>
            <a:off x="3060800" y="1869150"/>
            <a:ext cx="2846324" cy="4221037"/>
          </a:xfrm>
          <a:prstGeom prst="rect">
            <a:avLst/>
          </a:prstGeom>
          <a:noFill/>
          <a:ln>
            <a:noFill/>
          </a:ln>
        </p:spPr>
      </p:pic>
      <p:pic>
        <p:nvPicPr>
          <p:cNvPr id="156" name="Shape 156"/>
          <p:cNvPicPr preferRelativeResize="0"/>
          <p:nvPr/>
        </p:nvPicPr>
        <p:blipFill>
          <a:blip r:embed="rId5">
            <a:alphaModFix/>
          </a:blip>
          <a:stretch>
            <a:fillRect/>
          </a:stretch>
        </p:blipFill>
        <p:spPr>
          <a:xfrm>
            <a:off x="6081662" y="1882863"/>
            <a:ext cx="2846324" cy="4193606"/>
          </a:xfrm>
          <a:prstGeom prst="rect">
            <a:avLst/>
          </a:prstGeom>
          <a:noFill/>
          <a:ln>
            <a:noFill/>
          </a:ln>
        </p:spPr>
      </p:pic>
      <p:pic>
        <p:nvPicPr>
          <p:cNvPr id="157" name="Shape 157"/>
          <p:cNvPicPr preferRelativeResize="0"/>
          <p:nvPr/>
        </p:nvPicPr>
        <p:blipFill>
          <a:blip r:embed="rId6">
            <a:alphaModFix/>
          </a:blip>
          <a:stretch>
            <a:fillRect/>
          </a:stretch>
        </p:blipFill>
        <p:spPr>
          <a:xfrm>
            <a:off x="9102534" y="1873950"/>
            <a:ext cx="2758591" cy="4211450"/>
          </a:xfrm>
          <a:prstGeom prst="rect">
            <a:avLst/>
          </a:prstGeom>
          <a:noFill/>
          <a:ln>
            <a:noFill/>
          </a:ln>
        </p:spPr>
      </p:pic>
      <p:sp>
        <p:nvSpPr>
          <p:cNvPr id="158" name="Shape 158"/>
          <p:cNvSpPr txBox="1"/>
          <p:nvPr/>
        </p:nvSpPr>
        <p:spPr>
          <a:xfrm>
            <a:off x="4162775" y="1457500"/>
            <a:ext cx="5103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it-IT"/>
              <a:t>Azioni avviate con il beneficiario</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1047325" y="1103050"/>
            <a:ext cx="3525725" cy="5132951"/>
          </a:xfrm>
          <a:prstGeom prst="rect">
            <a:avLst/>
          </a:prstGeom>
          <a:noFill/>
          <a:ln>
            <a:noFill/>
          </a:ln>
        </p:spPr>
      </p:pic>
      <p:pic>
        <p:nvPicPr>
          <p:cNvPr id="165" name="Shape 165"/>
          <p:cNvPicPr preferRelativeResize="0"/>
          <p:nvPr/>
        </p:nvPicPr>
        <p:blipFill>
          <a:blip r:embed="rId4">
            <a:alphaModFix/>
          </a:blip>
          <a:stretch>
            <a:fillRect/>
          </a:stretch>
        </p:blipFill>
        <p:spPr>
          <a:xfrm>
            <a:off x="7215250" y="1049875"/>
            <a:ext cx="3913650" cy="1250775"/>
          </a:xfrm>
          <a:prstGeom prst="rect">
            <a:avLst/>
          </a:prstGeom>
          <a:noFill/>
          <a:ln>
            <a:noFill/>
          </a:ln>
        </p:spPr>
      </p:pic>
      <p:pic>
        <p:nvPicPr>
          <p:cNvPr id="166" name="Shape 166"/>
          <p:cNvPicPr preferRelativeResize="0"/>
          <p:nvPr/>
        </p:nvPicPr>
        <p:blipFill>
          <a:blip r:embed="rId5">
            <a:alphaModFix/>
          </a:blip>
          <a:stretch>
            <a:fillRect/>
          </a:stretch>
        </p:blipFill>
        <p:spPr>
          <a:xfrm>
            <a:off x="7215250" y="2336127"/>
            <a:ext cx="3913649" cy="1206774"/>
          </a:xfrm>
          <a:prstGeom prst="rect">
            <a:avLst/>
          </a:prstGeom>
          <a:noFill/>
          <a:ln>
            <a:noFill/>
          </a:ln>
        </p:spPr>
      </p:pic>
      <p:pic>
        <p:nvPicPr>
          <p:cNvPr id="167" name="Shape 167"/>
          <p:cNvPicPr preferRelativeResize="0"/>
          <p:nvPr/>
        </p:nvPicPr>
        <p:blipFill>
          <a:blip r:embed="rId6">
            <a:alphaModFix/>
          </a:blip>
          <a:stretch>
            <a:fillRect/>
          </a:stretch>
        </p:blipFill>
        <p:spPr>
          <a:xfrm>
            <a:off x="7215250" y="3486200"/>
            <a:ext cx="3913650" cy="1246475"/>
          </a:xfrm>
          <a:prstGeom prst="rect">
            <a:avLst/>
          </a:prstGeom>
          <a:noFill/>
          <a:ln>
            <a:noFill/>
          </a:ln>
        </p:spPr>
      </p:pic>
      <p:pic>
        <p:nvPicPr>
          <p:cNvPr id="168" name="Shape 168"/>
          <p:cNvPicPr preferRelativeResize="0"/>
          <p:nvPr/>
        </p:nvPicPr>
        <p:blipFill>
          <a:blip r:embed="rId7">
            <a:alphaModFix/>
          </a:blip>
          <a:stretch>
            <a:fillRect/>
          </a:stretch>
        </p:blipFill>
        <p:spPr>
          <a:xfrm>
            <a:off x="7215250" y="4679501"/>
            <a:ext cx="3913650" cy="1493098"/>
          </a:xfrm>
          <a:prstGeom prst="rect">
            <a:avLst/>
          </a:prstGeom>
          <a:noFill/>
          <a:ln>
            <a:noFill/>
          </a:ln>
        </p:spPr>
      </p:pic>
      <p:cxnSp>
        <p:nvCxnSpPr>
          <p:cNvPr id="169" name="Shape 169"/>
          <p:cNvCxnSpPr>
            <a:stCxn id="164" idx="3"/>
          </p:cNvCxnSpPr>
          <p:nvPr/>
        </p:nvCxnSpPr>
        <p:spPr>
          <a:xfrm flipH="1" rot="10800000">
            <a:off x="4573050" y="1829626"/>
            <a:ext cx="2444400" cy="1839900"/>
          </a:xfrm>
          <a:prstGeom prst="straightConnector1">
            <a:avLst/>
          </a:prstGeom>
          <a:noFill/>
          <a:ln cap="flat" cmpd="sng" w="9525">
            <a:solidFill>
              <a:schemeClr val="dk2"/>
            </a:solidFill>
            <a:prstDash val="solid"/>
            <a:round/>
            <a:headEnd len="med" w="med" type="none"/>
            <a:tailEnd len="med" w="med" type="triangle"/>
          </a:ln>
        </p:spPr>
      </p:cxnSp>
      <p:cxnSp>
        <p:nvCxnSpPr>
          <p:cNvPr id="170" name="Shape 170"/>
          <p:cNvCxnSpPr>
            <a:stCxn id="164" idx="3"/>
          </p:cNvCxnSpPr>
          <p:nvPr/>
        </p:nvCxnSpPr>
        <p:spPr>
          <a:xfrm flipH="1" rot="10800000">
            <a:off x="4573050" y="2999326"/>
            <a:ext cx="2338200" cy="670200"/>
          </a:xfrm>
          <a:prstGeom prst="straightConnector1">
            <a:avLst/>
          </a:prstGeom>
          <a:noFill/>
          <a:ln cap="flat" cmpd="sng" w="9525">
            <a:solidFill>
              <a:schemeClr val="dk2"/>
            </a:solidFill>
            <a:prstDash val="solid"/>
            <a:round/>
            <a:headEnd len="med" w="med" type="none"/>
            <a:tailEnd len="med" w="med" type="triangle"/>
          </a:ln>
        </p:spPr>
      </p:cxnSp>
      <p:cxnSp>
        <p:nvCxnSpPr>
          <p:cNvPr id="171" name="Shape 171"/>
          <p:cNvCxnSpPr>
            <a:stCxn id="164" idx="3"/>
          </p:cNvCxnSpPr>
          <p:nvPr/>
        </p:nvCxnSpPr>
        <p:spPr>
          <a:xfrm>
            <a:off x="4573050" y="3669526"/>
            <a:ext cx="2453400" cy="437100"/>
          </a:xfrm>
          <a:prstGeom prst="straightConnector1">
            <a:avLst/>
          </a:prstGeom>
          <a:noFill/>
          <a:ln cap="flat" cmpd="sng" w="9525">
            <a:solidFill>
              <a:schemeClr val="dk2"/>
            </a:solidFill>
            <a:prstDash val="solid"/>
            <a:round/>
            <a:headEnd len="med" w="med" type="none"/>
            <a:tailEnd len="med" w="med" type="triangle"/>
          </a:ln>
        </p:spPr>
      </p:cxnSp>
      <p:cxnSp>
        <p:nvCxnSpPr>
          <p:cNvPr id="172" name="Shape 172"/>
          <p:cNvCxnSpPr>
            <a:stCxn id="164" idx="3"/>
          </p:cNvCxnSpPr>
          <p:nvPr/>
        </p:nvCxnSpPr>
        <p:spPr>
          <a:xfrm>
            <a:off x="4573050" y="3669526"/>
            <a:ext cx="2488800" cy="1978800"/>
          </a:xfrm>
          <a:prstGeom prst="straightConnector1">
            <a:avLst/>
          </a:prstGeom>
          <a:noFill/>
          <a:ln cap="flat" cmpd="sng" w="9525">
            <a:solidFill>
              <a:schemeClr val="dk2"/>
            </a:solidFill>
            <a:prstDash val="solid"/>
            <a:round/>
            <a:headEnd len="med" w="med" type="none"/>
            <a:tailEnd len="med" w="med" type="triangle"/>
          </a:ln>
        </p:spPr>
      </p:cxnSp>
      <p:sp>
        <p:nvSpPr>
          <p:cNvPr id="173" name="Shape 173"/>
          <p:cNvSpPr txBox="1"/>
          <p:nvPr/>
        </p:nvSpPr>
        <p:spPr>
          <a:xfrm>
            <a:off x="3299750" y="1103038"/>
            <a:ext cx="5103600" cy="595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it-IT"/>
              <a:t>Monitoraggio</a:t>
            </a:r>
            <a:endParaRPr b="1"/>
          </a:p>
          <a:p>
            <a:pPr indent="0" lvl="0" marL="0" algn="ctr">
              <a:spcBef>
                <a:spcPts val="0"/>
              </a:spcBef>
              <a:spcAft>
                <a:spcPts val="0"/>
              </a:spcAft>
              <a:buNone/>
            </a:pPr>
            <a:r>
              <a:rPr b="1" lang="it-IT"/>
              <a:t>percorso</a:t>
            </a:r>
            <a:endParaRPr b="1"/>
          </a:p>
          <a:p>
            <a:pPr indent="0" lvl="0" marL="0" rtl="0" algn="ctr">
              <a:spcBef>
                <a:spcPts val="0"/>
              </a:spcBef>
              <a:spcAft>
                <a:spcPts val="0"/>
              </a:spcAft>
              <a:buNone/>
            </a:pPr>
            <a:r>
              <a:rPr b="1" lang="it-IT"/>
              <a:t>lavorativo</a:t>
            </a:r>
            <a:endParaRPr b="1"/>
          </a:p>
          <a:p>
            <a:pPr indent="0" lvl="0" marL="0" algn="ctr">
              <a:spcBef>
                <a:spcPts val="0"/>
              </a:spcBef>
              <a:spcAft>
                <a:spcPts val="0"/>
              </a:spcAft>
              <a:buNone/>
            </a:pPr>
            <a:r>
              <a:t/>
            </a:r>
            <a:endParaRPr b="1"/>
          </a:p>
        </p:txBody>
      </p:sp>
      <p:sp>
        <p:nvSpPr>
          <p:cNvPr id="174" name="Shape 174"/>
          <p:cNvSpPr txBox="1"/>
          <p:nvPr/>
        </p:nvSpPr>
        <p:spPr>
          <a:xfrm>
            <a:off x="1852350" y="6359950"/>
            <a:ext cx="7885800" cy="59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it-IT" sz="1800">
                <a:solidFill>
                  <a:srgbClr val="0000FF"/>
                </a:solidFill>
              </a:rPr>
              <a:t>SCHEDA CONSEGNATA ALL’UTENTE DA COMPILARE</a:t>
            </a:r>
            <a:endParaRPr b="1" sz="180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idx="1" type="body"/>
          </p:nvPr>
        </p:nvSpPr>
        <p:spPr>
          <a:xfrm>
            <a:off x="609600" y="1604964"/>
            <a:ext cx="10966500" cy="4416300"/>
          </a:xfrm>
          <a:prstGeom prst="rect">
            <a:avLst/>
          </a:prstGeom>
        </p:spPr>
        <p:txBody>
          <a:bodyPr anchorCtr="0" anchor="t" bIns="0" lIns="0" spcFirstLastPara="1" rIns="0" wrap="square" tIns="0">
            <a:noAutofit/>
          </a:bodyPr>
          <a:lstStyle/>
          <a:p>
            <a:pPr indent="0" lvl="0" marL="0">
              <a:spcBef>
                <a:spcPts val="800"/>
              </a:spcBef>
              <a:spcAft>
                <a:spcPts val="0"/>
              </a:spcAft>
              <a:buNone/>
            </a:pPr>
            <a:r>
              <a:rPr lang="it-IT"/>
              <a:t>Operatore sociale / educatore</a:t>
            </a:r>
            <a:endParaRPr/>
          </a:p>
        </p:txBody>
      </p:sp>
      <p:pic>
        <p:nvPicPr>
          <p:cNvPr id="181" name="Shape 181"/>
          <p:cNvPicPr preferRelativeResize="0"/>
          <p:nvPr/>
        </p:nvPicPr>
        <p:blipFill>
          <a:blip r:embed="rId3">
            <a:alphaModFix/>
          </a:blip>
          <a:stretch>
            <a:fillRect/>
          </a:stretch>
        </p:blipFill>
        <p:spPr>
          <a:xfrm>
            <a:off x="609600" y="2228350"/>
            <a:ext cx="5581999" cy="3942300"/>
          </a:xfrm>
          <a:prstGeom prst="rect">
            <a:avLst/>
          </a:prstGeom>
          <a:noFill/>
          <a:ln>
            <a:noFill/>
          </a:ln>
        </p:spPr>
      </p:pic>
      <p:sp>
        <p:nvSpPr>
          <p:cNvPr id="182" name="Shape 182"/>
          <p:cNvSpPr txBox="1"/>
          <p:nvPr/>
        </p:nvSpPr>
        <p:spPr>
          <a:xfrm>
            <a:off x="6291050" y="2361250"/>
            <a:ext cx="5103600" cy="30480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it-IT" sz="1800"/>
              <a:t>Supporto la lettura del bisogno del cittadino straniero per definire programmi personalizzati</a:t>
            </a:r>
            <a:endParaRPr sz="1800"/>
          </a:p>
          <a:p>
            <a:pPr indent="0" lvl="0" marL="0" rtl="0">
              <a:spcBef>
                <a:spcPts val="0"/>
              </a:spcBef>
              <a:spcAft>
                <a:spcPts val="0"/>
              </a:spcAft>
              <a:buNone/>
            </a:pPr>
            <a:r>
              <a:t/>
            </a:r>
            <a:endParaRPr sz="1800"/>
          </a:p>
          <a:p>
            <a:pPr indent="-342900" lvl="0" marL="457200" rtl="0">
              <a:spcBef>
                <a:spcPts val="0"/>
              </a:spcBef>
              <a:spcAft>
                <a:spcPts val="0"/>
              </a:spcAft>
              <a:buSzPts val="1800"/>
              <a:buChar char="-"/>
            </a:pPr>
            <a:r>
              <a:rPr lang="it-IT" sz="1800"/>
              <a:t>Ricerca casa attraverso un’attività educativa</a:t>
            </a:r>
            <a:endParaRPr sz="1800"/>
          </a:p>
          <a:p>
            <a:pPr indent="0" lvl="0" marL="0" rtl="0">
              <a:spcBef>
                <a:spcPts val="0"/>
              </a:spcBef>
              <a:spcAft>
                <a:spcPts val="0"/>
              </a:spcAft>
              <a:buNone/>
            </a:pPr>
            <a:r>
              <a:t/>
            </a:r>
            <a:endParaRPr sz="1800"/>
          </a:p>
          <a:p>
            <a:pPr indent="-342900" lvl="0" marL="457200" rtl="0">
              <a:spcBef>
                <a:spcPts val="0"/>
              </a:spcBef>
              <a:spcAft>
                <a:spcPts val="0"/>
              </a:spcAft>
              <a:buSzPts val="1800"/>
              <a:buChar char="-"/>
            </a:pPr>
            <a:r>
              <a:rPr lang="it-IT" sz="1800"/>
              <a:t>Sostegno all’accesso ai servizi scolastici.</a:t>
            </a:r>
            <a:endParaRPr sz="1800"/>
          </a:p>
          <a:p>
            <a:pPr indent="0" lvl="0" marL="0" rtl="0">
              <a:spcBef>
                <a:spcPts val="0"/>
              </a:spcBef>
              <a:spcAft>
                <a:spcPts val="0"/>
              </a:spcAft>
              <a:buNone/>
            </a:pPr>
            <a:r>
              <a:t/>
            </a:r>
            <a:endParaRPr sz="1800"/>
          </a:p>
          <a:p>
            <a:pPr indent="-317500" lvl="0" marL="457200">
              <a:spcBef>
                <a:spcPts val="0"/>
              </a:spcBef>
              <a:spcAft>
                <a:spcPts val="0"/>
              </a:spcAft>
              <a:buSzPts val="1400"/>
              <a:buChar char="-"/>
            </a:pPr>
            <a:r>
              <a:rPr lang="it-IT" sz="1800"/>
              <a:t>Supporto orientativo e informativo ai cittadini stranieri</a:t>
            </a:r>
            <a:r>
              <a:rPr lang="it-IT"/>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idx="1" type="body"/>
          </p:nvPr>
        </p:nvSpPr>
        <p:spPr>
          <a:xfrm>
            <a:off x="7136475" y="1622550"/>
            <a:ext cx="2843100" cy="650100"/>
          </a:xfrm>
          <a:prstGeom prst="rect">
            <a:avLst/>
          </a:prstGeom>
        </p:spPr>
        <p:txBody>
          <a:bodyPr anchorCtr="0" anchor="t" bIns="0" lIns="0" spcFirstLastPara="1" rIns="0" wrap="square" tIns="0">
            <a:noAutofit/>
          </a:bodyPr>
          <a:lstStyle/>
          <a:p>
            <a:pPr indent="0" lvl="0" marL="0" rtl="0">
              <a:spcBef>
                <a:spcPts val="800"/>
              </a:spcBef>
              <a:spcAft>
                <a:spcPts val="0"/>
              </a:spcAft>
              <a:buNone/>
            </a:pPr>
            <a:r>
              <a:rPr lang="it-IT"/>
              <a:t>Etno-psicologa</a:t>
            </a:r>
            <a:endParaRPr/>
          </a:p>
        </p:txBody>
      </p:sp>
      <p:pic>
        <p:nvPicPr>
          <p:cNvPr id="189" name="Shape 189"/>
          <p:cNvPicPr preferRelativeResize="0"/>
          <p:nvPr/>
        </p:nvPicPr>
        <p:blipFill>
          <a:blip r:embed="rId3">
            <a:alphaModFix/>
          </a:blip>
          <a:stretch>
            <a:fillRect/>
          </a:stretch>
        </p:blipFill>
        <p:spPr>
          <a:xfrm>
            <a:off x="372125" y="1997975"/>
            <a:ext cx="6764352" cy="3650499"/>
          </a:xfrm>
          <a:prstGeom prst="rect">
            <a:avLst/>
          </a:prstGeom>
          <a:noFill/>
          <a:ln>
            <a:noFill/>
          </a:ln>
        </p:spPr>
      </p:pic>
      <p:sp>
        <p:nvSpPr>
          <p:cNvPr id="190" name="Shape 190"/>
          <p:cNvSpPr txBox="1"/>
          <p:nvPr/>
        </p:nvSpPr>
        <p:spPr>
          <a:xfrm>
            <a:off x="7101025" y="2272650"/>
            <a:ext cx="4364400" cy="3916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it-IT" sz="1800">
                <a:solidFill>
                  <a:schemeClr val="dk1"/>
                </a:solidFill>
              </a:rPr>
              <a:t>Presa in carico specialistica con metodologia definita: incontro prima con responsabile del caso più operatori (se ci sono) per discussione caso poi colloquio con il beneficiario finale.</a:t>
            </a:r>
            <a:endParaRPr sz="1800">
              <a:solidFill>
                <a:schemeClr val="dk1"/>
              </a:solidFill>
            </a:endParaRPr>
          </a:p>
          <a:p>
            <a:pPr indent="0" lvl="0" marL="0" rtl="0">
              <a:lnSpc>
                <a:spcPct val="115000"/>
              </a:lnSpc>
              <a:spcBef>
                <a:spcPts val="0"/>
              </a:spcBef>
              <a:spcAft>
                <a:spcPts val="0"/>
              </a:spcAft>
              <a:buNone/>
            </a:pPr>
            <a:r>
              <a:t/>
            </a:r>
            <a:endParaRPr sz="1800">
              <a:solidFill>
                <a:schemeClr val="dk1"/>
              </a:solidFill>
            </a:endParaRPr>
          </a:p>
          <a:p>
            <a:pPr indent="0" lvl="0" marL="0" rtl="0">
              <a:lnSpc>
                <a:spcPct val="115000"/>
              </a:lnSpc>
              <a:spcBef>
                <a:spcPts val="0"/>
              </a:spcBef>
              <a:spcAft>
                <a:spcPts val="0"/>
              </a:spcAft>
              <a:buNone/>
            </a:pPr>
            <a:r>
              <a:rPr lang="it-IT" sz="1800">
                <a:solidFill>
                  <a:schemeClr val="dk1"/>
                </a:solidFill>
              </a:rPr>
              <a:t>Attività di consulenza e affiancamento alle assistenti sociali per fare letture del comportamento dei beneficiari nei diversi gruppi etnici e nelle diverse culture, considerando l’influenza dei fattori socioculturali.</a:t>
            </a:r>
            <a:endParaRPr sz="1800">
              <a:solidFill>
                <a:schemeClr val="dk1"/>
              </a:solidFill>
            </a:endParaRPr>
          </a:p>
          <a:p>
            <a:pPr indent="0" lvl="0" marL="0">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idx="1" type="body"/>
          </p:nvPr>
        </p:nvSpPr>
        <p:spPr>
          <a:xfrm>
            <a:off x="1180450" y="1203125"/>
            <a:ext cx="5111100" cy="670800"/>
          </a:xfrm>
          <a:prstGeom prst="rect">
            <a:avLst/>
          </a:prstGeom>
        </p:spPr>
        <p:txBody>
          <a:bodyPr anchorCtr="0" anchor="t" bIns="0" lIns="0" spcFirstLastPara="1" rIns="0" wrap="square" tIns="0">
            <a:noAutofit/>
          </a:bodyPr>
          <a:lstStyle/>
          <a:p>
            <a:pPr indent="0" lvl="0" marL="0">
              <a:spcBef>
                <a:spcPts val="800"/>
              </a:spcBef>
              <a:spcAft>
                <a:spcPts val="0"/>
              </a:spcAft>
              <a:buNone/>
            </a:pPr>
            <a:r>
              <a:rPr b="1" lang="it-IT" sz="1800"/>
              <a:t>Scheda presa in carico Etno-psicologa</a:t>
            </a:r>
            <a:endParaRPr b="1" sz="1800"/>
          </a:p>
        </p:txBody>
      </p:sp>
      <p:pic>
        <p:nvPicPr>
          <p:cNvPr id="197" name="Shape 197"/>
          <p:cNvPicPr preferRelativeResize="0"/>
          <p:nvPr/>
        </p:nvPicPr>
        <p:blipFill>
          <a:blip r:embed="rId3">
            <a:alphaModFix/>
          </a:blip>
          <a:stretch>
            <a:fillRect/>
          </a:stretch>
        </p:blipFill>
        <p:spPr>
          <a:xfrm>
            <a:off x="1180450" y="1670150"/>
            <a:ext cx="4617599" cy="4534399"/>
          </a:xfrm>
          <a:prstGeom prst="rect">
            <a:avLst/>
          </a:prstGeom>
          <a:noFill/>
          <a:ln>
            <a:noFill/>
          </a:ln>
        </p:spPr>
      </p:pic>
      <p:pic>
        <p:nvPicPr>
          <p:cNvPr id="198" name="Shape 198"/>
          <p:cNvPicPr preferRelativeResize="0"/>
          <p:nvPr/>
        </p:nvPicPr>
        <p:blipFill>
          <a:blip r:embed="rId4">
            <a:alphaModFix/>
          </a:blip>
          <a:stretch>
            <a:fillRect/>
          </a:stretch>
        </p:blipFill>
        <p:spPr>
          <a:xfrm>
            <a:off x="5985925" y="1670150"/>
            <a:ext cx="4917685" cy="453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idx="1" type="body"/>
          </p:nvPr>
        </p:nvSpPr>
        <p:spPr>
          <a:xfrm>
            <a:off x="565275" y="2297872"/>
            <a:ext cx="10966500" cy="3272700"/>
          </a:xfrm>
          <a:prstGeom prst="rect">
            <a:avLst/>
          </a:prstGeom>
        </p:spPr>
        <p:txBody>
          <a:bodyPr anchorCtr="0" anchor="t" bIns="0" lIns="0" spcFirstLastPara="1" rIns="0" wrap="square" tIns="0">
            <a:noAutofit/>
          </a:bodyPr>
          <a:lstStyle/>
          <a:p>
            <a:pPr indent="0" lvl="0" marL="0">
              <a:spcBef>
                <a:spcPts val="800"/>
              </a:spcBef>
              <a:spcAft>
                <a:spcPts val="0"/>
              </a:spcAft>
              <a:buNone/>
            </a:pPr>
            <a:r>
              <a:rPr b="1" lang="it-IT" sz="2400"/>
              <a:t>CASE MANAGER</a:t>
            </a:r>
            <a:endParaRPr b="1" sz="2400"/>
          </a:p>
          <a:p>
            <a:pPr indent="0" lvl="0" marL="0" rtl="0" algn="just">
              <a:spcBef>
                <a:spcPts val="0"/>
              </a:spcBef>
              <a:spcAft>
                <a:spcPts val="0"/>
              </a:spcAft>
              <a:buNone/>
            </a:pPr>
            <a:r>
              <a:rPr lang="it-IT" sz="1800">
                <a:solidFill>
                  <a:schemeClr val="dk1"/>
                </a:solidFill>
              </a:rPr>
              <a:t>Attraverso l’attivazione del Case Manager, l’equipe opera in modo coordinato e monitorato, garantendo il raccordo con i diversi servizi competenti e tra i componenti della equipe di lavoro.</a:t>
            </a:r>
            <a:endParaRPr sz="1800">
              <a:solidFill>
                <a:schemeClr val="dk1"/>
              </a:solidFill>
            </a:endParaRPr>
          </a:p>
          <a:p>
            <a:pPr indent="0" lvl="0" marL="0" rtl="0" algn="just">
              <a:spcBef>
                <a:spcPts val="0"/>
              </a:spcBef>
              <a:spcAft>
                <a:spcPts val="0"/>
              </a:spcAft>
              <a:buNone/>
            </a:pPr>
            <a:r>
              <a:t/>
            </a:r>
            <a:endParaRPr sz="1800">
              <a:solidFill>
                <a:schemeClr val="dk1"/>
              </a:solidFill>
            </a:endParaRPr>
          </a:p>
          <a:p>
            <a:pPr indent="0" lvl="0" marL="0" rtl="0" algn="just">
              <a:spcBef>
                <a:spcPts val="0"/>
              </a:spcBef>
              <a:spcAft>
                <a:spcPts val="0"/>
              </a:spcAft>
              <a:buClr>
                <a:schemeClr val="dk1"/>
              </a:buClr>
              <a:buSzPts val="1100"/>
              <a:buFont typeface="Arial"/>
              <a:buNone/>
            </a:pPr>
            <a:r>
              <a:t/>
            </a:r>
            <a:endParaRPr sz="1800">
              <a:solidFill>
                <a:schemeClr val="dk1"/>
              </a:solidFill>
            </a:endParaRPr>
          </a:p>
          <a:p>
            <a:pPr indent="0" lvl="0" marL="0">
              <a:spcBef>
                <a:spcPts val="800"/>
              </a:spcBef>
              <a:spcAft>
                <a:spcPts val="0"/>
              </a:spcAft>
              <a:buNone/>
            </a:pPr>
            <a:r>
              <a:rPr b="1" lang="it-IT" sz="2400"/>
              <a:t>MEDIATORI</a:t>
            </a:r>
            <a:endParaRPr b="1" sz="2400"/>
          </a:p>
          <a:p>
            <a:pPr indent="0" lvl="0" marL="0">
              <a:spcBef>
                <a:spcPts val="800"/>
              </a:spcBef>
              <a:spcAft>
                <a:spcPts val="0"/>
              </a:spcAft>
              <a:buNone/>
            </a:pPr>
            <a:r>
              <a:rPr lang="it-IT" sz="1800"/>
              <a:t>che oltre a fornire traduzione linguistica sono in grado di comprendere e interpretare i codici culturali sia del paese di origine che di quello di accoglienza.</a:t>
            </a:r>
            <a:endParaRPr sz="1800"/>
          </a:p>
        </p:txBody>
      </p:sp>
      <p:sp>
        <p:nvSpPr>
          <p:cNvPr id="205" name="Shape 205"/>
          <p:cNvSpPr txBox="1"/>
          <p:nvPr/>
        </p:nvSpPr>
        <p:spPr>
          <a:xfrm>
            <a:off x="565275" y="1643550"/>
            <a:ext cx="5103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it-IT" sz="1800"/>
              <a:t>Altre figure attivate</a:t>
            </a:r>
            <a:endParaRPr b="1"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idx="1" type="body"/>
          </p:nvPr>
        </p:nvSpPr>
        <p:spPr>
          <a:xfrm>
            <a:off x="618450" y="1151325"/>
            <a:ext cx="11077500" cy="960000"/>
          </a:xfrm>
          <a:prstGeom prst="rect">
            <a:avLst/>
          </a:prstGeom>
        </p:spPr>
        <p:txBody>
          <a:bodyPr anchorCtr="0" anchor="t" bIns="0" lIns="0" spcFirstLastPara="1" rIns="0" wrap="square" tIns="0">
            <a:noAutofit/>
          </a:bodyPr>
          <a:lstStyle/>
          <a:p>
            <a:pPr indent="0" lvl="0" marL="0" rtl="0">
              <a:spcBef>
                <a:spcPts val="0"/>
              </a:spcBef>
              <a:spcAft>
                <a:spcPts val="0"/>
              </a:spcAft>
              <a:buNone/>
            </a:pPr>
            <a:r>
              <a:rPr b="1" lang="it-IT" sz="2400">
                <a:solidFill>
                  <a:schemeClr val="dk1"/>
                </a:solidFill>
              </a:rPr>
              <a:t>U</a:t>
            </a:r>
            <a:r>
              <a:rPr b="1" lang="it-IT" sz="2400">
                <a:solidFill>
                  <a:schemeClr val="dk1"/>
                </a:solidFill>
              </a:rPr>
              <a:t>nità mobile di prossimità (UMPS)</a:t>
            </a:r>
            <a:endParaRPr b="1" sz="2400">
              <a:solidFill>
                <a:schemeClr val="dk1"/>
              </a:solidFill>
            </a:endParaRPr>
          </a:p>
          <a:p>
            <a:pPr indent="0" lvl="0" marL="0" rtl="0">
              <a:spcBef>
                <a:spcPts val="0"/>
              </a:spcBef>
              <a:spcAft>
                <a:spcPts val="0"/>
              </a:spcAft>
              <a:buClr>
                <a:schemeClr val="dk1"/>
              </a:buClr>
              <a:buSzPts val="1100"/>
              <a:buFont typeface="Arial"/>
              <a:buNone/>
            </a:pPr>
            <a:r>
              <a:rPr lang="it-IT" sz="1800">
                <a:solidFill>
                  <a:schemeClr val="dk1"/>
                </a:solidFill>
              </a:rPr>
              <a:t>ha svolto azioni differenziate da distretto a distretto, dalla mappatura del territorio alla mediazione di conflitti nei condomini</a:t>
            </a:r>
            <a:endParaRPr b="1" sz="2400">
              <a:solidFill>
                <a:schemeClr val="dk1"/>
              </a:solidFill>
            </a:endParaRPr>
          </a:p>
          <a:p>
            <a:pPr indent="0" lvl="0" marL="0" rtl="0">
              <a:spcBef>
                <a:spcPts val="0"/>
              </a:spcBef>
              <a:spcAft>
                <a:spcPts val="0"/>
              </a:spcAft>
              <a:buNone/>
            </a:pPr>
            <a:r>
              <a:t/>
            </a:r>
            <a:endParaRPr sz="1800">
              <a:solidFill>
                <a:schemeClr val="dk1"/>
              </a:solidFill>
            </a:endParaRPr>
          </a:p>
          <a:p>
            <a:pPr indent="0" lvl="0" marL="0" rtl="0">
              <a:spcBef>
                <a:spcPts val="0"/>
              </a:spcBef>
              <a:spcAft>
                <a:spcPts val="0"/>
              </a:spcAft>
              <a:buNone/>
            </a:pPr>
            <a:r>
              <a:rPr lang="it-IT" sz="1800">
                <a:solidFill>
                  <a:schemeClr val="dk1"/>
                </a:solidFill>
              </a:rPr>
              <a:t>.</a:t>
            </a:r>
            <a:endParaRPr sz="1800">
              <a:solidFill>
                <a:schemeClr val="dk1"/>
              </a:solidFill>
            </a:endParaRPr>
          </a:p>
          <a:p>
            <a:pPr indent="0" lvl="0" marL="0" rtl="0">
              <a:spcBef>
                <a:spcPts val="0"/>
              </a:spcBef>
              <a:spcAft>
                <a:spcPts val="0"/>
              </a:spcAft>
              <a:buNone/>
            </a:pPr>
            <a:r>
              <a:t/>
            </a:r>
            <a:endParaRPr sz="1800">
              <a:solidFill>
                <a:schemeClr val="dk1"/>
              </a:solidFill>
            </a:endParaRPr>
          </a:p>
          <a:p>
            <a:pPr indent="0" lvl="0" marL="0" rtl="0">
              <a:spcBef>
                <a:spcPts val="0"/>
              </a:spcBef>
              <a:spcAft>
                <a:spcPts val="0"/>
              </a:spcAft>
              <a:buNone/>
            </a:pPr>
            <a:r>
              <a:t/>
            </a:r>
            <a:endParaRPr sz="1800">
              <a:solidFill>
                <a:schemeClr val="dk1"/>
              </a:solidFill>
            </a:endParaRPr>
          </a:p>
          <a:p>
            <a:pPr indent="0" lvl="0" marL="406400" marR="38100" rtl="0">
              <a:lnSpc>
                <a:spcPct val="115000"/>
              </a:lnSpc>
              <a:spcBef>
                <a:spcPts val="0"/>
              </a:spcBef>
              <a:spcAft>
                <a:spcPts val="0"/>
              </a:spcAft>
              <a:buClr>
                <a:schemeClr val="dk1"/>
              </a:buClr>
              <a:buSzPts val="1100"/>
              <a:buFont typeface="Arial"/>
              <a:buNone/>
            </a:pPr>
            <a:r>
              <a:t/>
            </a:r>
            <a:endParaRPr sz="850">
              <a:solidFill>
                <a:srgbClr val="262626"/>
              </a:solidFill>
              <a:latin typeface="Roboto"/>
              <a:ea typeface="Roboto"/>
              <a:cs typeface="Roboto"/>
              <a:sym typeface="Roboto"/>
            </a:endParaRPr>
          </a:p>
          <a:p>
            <a:pPr indent="0" lvl="0" marL="0" rtl="0">
              <a:spcBef>
                <a:spcPts val="0"/>
              </a:spcBef>
              <a:spcAft>
                <a:spcPts val="0"/>
              </a:spcAft>
              <a:buNone/>
            </a:pPr>
            <a:r>
              <a:t/>
            </a:r>
            <a:endParaRPr sz="1800">
              <a:solidFill>
                <a:schemeClr val="dk1"/>
              </a:solidFill>
            </a:endParaRPr>
          </a:p>
        </p:txBody>
      </p:sp>
      <p:sp>
        <p:nvSpPr>
          <p:cNvPr id="212" name="Shape 212"/>
          <p:cNvSpPr txBox="1"/>
          <p:nvPr/>
        </p:nvSpPr>
        <p:spPr>
          <a:xfrm>
            <a:off x="559975" y="2005000"/>
            <a:ext cx="11631900" cy="4067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it-IT" sz="1700">
                <a:solidFill>
                  <a:srgbClr val="263238"/>
                </a:solidFill>
              </a:rPr>
              <a:t>A </a:t>
            </a:r>
            <a:r>
              <a:rPr b="1" lang="it-IT" sz="1700">
                <a:solidFill>
                  <a:srgbClr val="263238"/>
                </a:solidFill>
              </a:rPr>
              <a:t>Rimini</a:t>
            </a:r>
            <a:r>
              <a:rPr lang="it-IT" sz="1700">
                <a:solidFill>
                  <a:srgbClr val="263238"/>
                </a:solidFill>
              </a:rPr>
              <a:t> è stata svolta una micro indagine sui luoghi di aggregazione di migranti in condizioni di marginalità,</a:t>
            </a:r>
            <a:endParaRPr sz="1700">
              <a:solidFill>
                <a:srgbClr val="263238"/>
              </a:solidFill>
            </a:endParaRPr>
          </a:p>
          <a:p>
            <a:pPr indent="0" lvl="0" marL="0">
              <a:spcBef>
                <a:spcPts val="0"/>
              </a:spcBef>
              <a:spcAft>
                <a:spcPts val="0"/>
              </a:spcAft>
              <a:buNone/>
            </a:pPr>
            <a:r>
              <a:rPr lang="it-IT" sz="1700">
                <a:solidFill>
                  <a:srgbClr val="263238"/>
                </a:solidFill>
              </a:rPr>
              <a:t>sui servizi formali ed informali a disposizione e sugli elementi di criticità in città.</a:t>
            </a:r>
            <a:endParaRPr sz="1700">
              <a:solidFill>
                <a:srgbClr val="263238"/>
              </a:solidFill>
            </a:endParaRPr>
          </a:p>
          <a:p>
            <a:pPr indent="0" lvl="0" marL="0">
              <a:spcBef>
                <a:spcPts val="0"/>
              </a:spcBef>
              <a:spcAft>
                <a:spcPts val="0"/>
              </a:spcAft>
              <a:buClr>
                <a:schemeClr val="dk1"/>
              </a:buClr>
              <a:buSzPts val="1100"/>
              <a:buFont typeface="Arial"/>
              <a:buNone/>
            </a:pPr>
            <a:r>
              <a:t/>
            </a:r>
            <a:endParaRPr sz="1700">
              <a:solidFill>
                <a:srgbClr val="263238"/>
              </a:solidFill>
            </a:endParaRPr>
          </a:p>
          <a:p>
            <a:pPr indent="0" lvl="0" marL="0">
              <a:spcBef>
                <a:spcPts val="0"/>
              </a:spcBef>
              <a:spcAft>
                <a:spcPts val="0"/>
              </a:spcAft>
              <a:buClr>
                <a:schemeClr val="dk1"/>
              </a:buClr>
              <a:buSzPts val="1100"/>
              <a:buFont typeface="Arial"/>
              <a:buNone/>
            </a:pPr>
            <a:r>
              <a:rPr lang="it-IT" sz="1700">
                <a:solidFill>
                  <a:srgbClr val="263238"/>
                </a:solidFill>
              </a:rPr>
              <a:t>A </a:t>
            </a:r>
            <a:r>
              <a:rPr b="1" lang="it-IT" sz="1700">
                <a:solidFill>
                  <a:srgbClr val="263238"/>
                </a:solidFill>
              </a:rPr>
              <a:t>Ravenna</a:t>
            </a:r>
            <a:r>
              <a:rPr lang="it-IT" sz="1700">
                <a:solidFill>
                  <a:srgbClr val="263238"/>
                </a:solidFill>
              </a:rPr>
              <a:t> è stata realizzata una mappatura dei luoghi dove in inverno si riparano i senza fissa dimora che</a:t>
            </a:r>
            <a:endParaRPr sz="1700">
              <a:solidFill>
                <a:srgbClr val="263238"/>
              </a:solidFill>
            </a:endParaRPr>
          </a:p>
          <a:p>
            <a:pPr indent="0" lvl="0" marL="0">
              <a:spcBef>
                <a:spcPts val="0"/>
              </a:spcBef>
              <a:spcAft>
                <a:spcPts val="0"/>
              </a:spcAft>
              <a:buNone/>
            </a:pPr>
            <a:r>
              <a:rPr lang="it-IT" sz="1700">
                <a:solidFill>
                  <a:srgbClr val="263238"/>
                </a:solidFill>
              </a:rPr>
              <a:t>non scelgono per vari motivi di accedere ai dormitori.</a:t>
            </a:r>
            <a:endParaRPr sz="1700">
              <a:solidFill>
                <a:srgbClr val="263238"/>
              </a:solidFill>
            </a:endParaRPr>
          </a:p>
          <a:p>
            <a:pPr indent="0" lvl="0" marL="0">
              <a:spcBef>
                <a:spcPts val="0"/>
              </a:spcBef>
              <a:spcAft>
                <a:spcPts val="0"/>
              </a:spcAft>
              <a:buClr>
                <a:schemeClr val="dk1"/>
              </a:buClr>
              <a:buSzPts val="1100"/>
              <a:buFont typeface="Arial"/>
              <a:buNone/>
            </a:pPr>
            <a:r>
              <a:t/>
            </a:r>
            <a:endParaRPr sz="1700">
              <a:solidFill>
                <a:srgbClr val="263238"/>
              </a:solidFill>
            </a:endParaRPr>
          </a:p>
          <a:p>
            <a:pPr indent="0" lvl="0" marL="0">
              <a:spcBef>
                <a:spcPts val="0"/>
              </a:spcBef>
              <a:spcAft>
                <a:spcPts val="0"/>
              </a:spcAft>
              <a:buClr>
                <a:schemeClr val="dk1"/>
              </a:buClr>
              <a:buSzPts val="1100"/>
              <a:buFont typeface="Arial"/>
              <a:buNone/>
            </a:pPr>
            <a:r>
              <a:rPr lang="it-IT" sz="1700">
                <a:solidFill>
                  <a:srgbClr val="263238"/>
                </a:solidFill>
              </a:rPr>
              <a:t>A </a:t>
            </a:r>
            <a:r>
              <a:rPr b="1" lang="it-IT" sz="1700">
                <a:solidFill>
                  <a:srgbClr val="263238"/>
                </a:solidFill>
              </a:rPr>
              <a:t>Cesena</a:t>
            </a:r>
            <a:r>
              <a:rPr lang="it-IT" sz="1700">
                <a:solidFill>
                  <a:srgbClr val="263238"/>
                </a:solidFill>
              </a:rPr>
              <a:t> l'UMPS ha affiancato il servizio di mediazione sociale di ASP che lavora per ACER, e in particolare</a:t>
            </a:r>
            <a:endParaRPr sz="1700">
              <a:solidFill>
                <a:srgbClr val="263238"/>
              </a:solidFill>
            </a:endParaRPr>
          </a:p>
          <a:p>
            <a:pPr indent="0" lvl="0" marL="0">
              <a:spcBef>
                <a:spcPts val="0"/>
              </a:spcBef>
              <a:spcAft>
                <a:spcPts val="0"/>
              </a:spcAft>
              <a:buNone/>
            </a:pPr>
            <a:r>
              <a:rPr lang="it-IT" sz="1700">
                <a:solidFill>
                  <a:srgbClr val="263238"/>
                </a:solidFill>
              </a:rPr>
              <a:t>ha svolto una piccola valutazione di impatto sulle azioni di mediazione comunitaria in un condominio in Viale Oberdan.</a:t>
            </a:r>
            <a:endParaRPr sz="1700">
              <a:solidFill>
                <a:srgbClr val="263238"/>
              </a:solidFill>
            </a:endParaRPr>
          </a:p>
          <a:p>
            <a:pPr indent="0" lvl="0" marL="0">
              <a:spcBef>
                <a:spcPts val="0"/>
              </a:spcBef>
              <a:spcAft>
                <a:spcPts val="0"/>
              </a:spcAft>
              <a:buClr>
                <a:schemeClr val="dk1"/>
              </a:buClr>
              <a:buSzPts val="1100"/>
              <a:buFont typeface="Arial"/>
              <a:buNone/>
            </a:pPr>
            <a:r>
              <a:t/>
            </a:r>
            <a:endParaRPr sz="1700">
              <a:solidFill>
                <a:srgbClr val="263238"/>
              </a:solidFill>
            </a:endParaRPr>
          </a:p>
          <a:p>
            <a:pPr indent="0" lvl="0" marL="0">
              <a:spcBef>
                <a:spcPts val="0"/>
              </a:spcBef>
              <a:spcAft>
                <a:spcPts val="0"/>
              </a:spcAft>
              <a:buNone/>
            </a:pPr>
            <a:r>
              <a:rPr lang="it-IT" sz="1700">
                <a:solidFill>
                  <a:srgbClr val="263238"/>
                </a:solidFill>
              </a:rPr>
              <a:t>Nella </a:t>
            </a:r>
            <a:r>
              <a:rPr b="1" lang="it-IT" sz="1700">
                <a:solidFill>
                  <a:srgbClr val="263238"/>
                </a:solidFill>
              </a:rPr>
              <a:t>Bassa Romagna</a:t>
            </a:r>
            <a:r>
              <a:rPr lang="it-IT" sz="1700">
                <a:solidFill>
                  <a:srgbClr val="263238"/>
                </a:solidFill>
              </a:rPr>
              <a:t> l'UMPS ha progettato e gestito un corso di formazione rivolto alle operatrici degli sportelli sociali per rafforzare le loro capacità di confrontarsi serenamente con l'utenza immigrata.</a:t>
            </a:r>
            <a:endParaRPr sz="1700">
              <a:solidFill>
                <a:srgbClr val="263238"/>
              </a:solidFill>
            </a:endParaRPr>
          </a:p>
          <a:p>
            <a:pPr indent="0" lvl="0" marL="0">
              <a:spcBef>
                <a:spcPts val="0"/>
              </a:spcBef>
              <a:spcAft>
                <a:spcPts val="0"/>
              </a:spcAft>
              <a:buNone/>
            </a:pPr>
            <a:r>
              <a:t/>
            </a:r>
            <a:endParaRPr sz="1700">
              <a:solidFill>
                <a:srgbClr val="263238"/>
              </a:solidFill>
            </a:endParaRPr>
          </a:p>
          <a:p>
            <a:pPr indent="0" lvl="0" marL="0">
              <a:spcBef>
                <a:spcPts val="0"/>
              </a:spcBef>
              <a:spcAft>
                <a:spcPts val="0"/>
              </a:spcAft>
              <a:buClr>
                <a:schemeClr val="dk1"/>
              </a:buClr>
              <a:buSzPts val="1100"/>
              <a:buFont typeface="Arial"/>
              <a:buNone/>
            </a:pPr>
            <a:r>
              <a:rPr lang="it-IT" sz="1700">
                <a:solidFill>
                  <a:srgbClr val="263238"/>
                </a:solidFill>
              </a:rPr>
              <a:t>A </a:t>
            </a:r>
            <a:r>
              <a:rPr b="1" lang="it-IT" sz="1700">
                <a:solidFill>
                  <a:srgbClr val="263238"/>
                </a:solidFill>
              </a:rPr>
              <a:t>Forlì</a:t>
            </a:r>
            <a:r>
              <a:rPr lang="it-IT" sz="1700">
                <a:solidFill>
                  <a:srgbClr val="263238"/>
                </a:solidFill>
              </a:rPr>
              <a:t> l'UMPS sta realizzando uno screening di un progetto di accoglienza in appartamenti condivisi di madri sole in condizione di rischio e fragilità, un progetto che necessita di cambiamenti e riprogettazione, e che evidenzia una casistica di diversi conflitti.</a:t>
            </a:r>
            <a:endParaRPr sz="1700">
              <a:solidFill>
                <a:srgbClr val="263238"/>
              </a:solidFill>
            </a:endParaRPr>
          </a:p>
          <a:p>
            <a:pPr indent="0" lvl="0" marL="0">
              <a:spcBef>
                <a:spcPts val="0"/>
              </a:spcBef>
              <a:spcAft>
                <a:spcPts val="0"/>
              </a:spcAft>
              <a:buNone/>
            </a:pPr>
            <a:r>
              <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idx="1" type="body"/>
          </p:nvPr>
        </p:nvSpPr>
        <p:spPr>
          <a:xfrm>
            <a:off x="612750" y="1392326"/>
            <a:ext cx="10966500" cy="5009400"/>
          </a:xfrm>
          <a:prstGeom prst="rect">
            <a:avLst/>
          </a:prstGeom>
        </p:spPr>
        <p:txBody>
          <a:bodyPr anchorCtr="0" anchor="t" bIns="0" lIns="0" spcFirstLastPara="1" rIns="0" wrap="square" tIns="0">
            <a:noAutofit/>
          </a:bodyPr>
          <a:lstStyle/>
          <a:p>
            <a:pPr indent="0" lvl="0" marL="0" rtl="0">
              <a:spcBef>
                <a:spcPts val="0"/>
              </a:spcBef>
              <a:spcAft>
                <a:spcPts val="0"/>
              </a:spcAft>
              <a:buNone/>
            </a:pPr>
            <a:r>
              <a:rPr b="1" lang="it-IT" sz="2400">
                <a:solidFill>
                  <a:schemeClr val="dk1"/>
                </a:solidFill>
              </a:rPr>
              <a:t>A</a:t>
            </a:r>
            <a:r>
              <a:rPr b="1" lang="it-IT" sz="2400">
                <a:solidFill>
                  <a:schemeClr val="dk1"/>
                </a:solidFill>
              </a:rPr>
              <a:t>ttività in-formative</a:t>
            </a:r>
            <a:endParaRPr b="1" sz="2400">
              <a:solidFill>
                <a:schemeClr val="dk1"/>
              </a:solidFill>
            </a:endParaRPr>
          </a:p>
          <a:p>
            <a:pPr indent="0" lvl="0" marL="0" rtl="0">
              <a:spcBef>
                <a:spcPts val="0"/>
              </a:spcBef>
              <a:spcAft>
                <a:spcPts val="0"/>
              </a:spcAft>
              <a:buNone/>
            </a:pPr>
            <a:r>
              <a:t/>
            </a:r>
            <a:endParaRPr b="1" sz="2400">
              <a:solidFill>
                <a:schemeClr val="dk1"/>
              </a:solidFill>
            </a:endParaRPr>
          </a:p>
          <a:p>
            <a:pPr indent="0" lvl="0" marL="0" rtl="0" algn="just">
              <a:lnSpc>
                <a:spcPct val="100000"/>
              </a:lnSpc>
              <a:spcBef>
                <a:spcPts val="0"/>
              </a:spcBef>
              <a:spcAft>
                <a:spcPts val="0"/>
              </a:spcAft>
              <a:buNone/>
            </a:pPr>
            <a:r>
              <a:rPr b="1" lang="it-IT" sz="1800">
                <a:solidFill>
                  <a:schemeClr val="dk1"/>
                </a:solidFill>
              </a:rPr>
              <a:t>Lugo 27/07/2017</a:t>
            </a:r>
            <a:endParaRPr b="1" sz="1800">
              <a:solidFill>
                <a:schemeClr val="dk1"/>
              </a:solidFill>
            </a:endParaRPr>
          </a:p>
          <a:p>
            <a:pPr indent="0" lvl="0" marL="0" rtl="0" algn="just">
              <a:lnSpc>
                <a:spcPct val="100000"/>
              </a:lnSpc>
              <a:spcBef>
                <a:spcPts val="0"/>
              </a:spcBef>
              <a:spcAft>
                <a:spcPts val="0"/>
              </a:spcAft>
              <a:buNone/>
            </a:pPr>
            <a:r>
              <a:rPr lang="it-IT" sz="1600">
                <a:solidFill>
                  <a:schemeClr val="dk1"/>
                </a:solidFill>
              </a:rPr>
              <a:t>sui permessi di soggiorno, 22 partecipanti per le assistenti sociali dell’Unione della Bassa Romagna</a:t>
            </a:r>
            <a:endParaRPr sz="1600">
              <a:solidFill>
                <a:schemeClr val="dk1"/>
              </a:solidFill>
            </a:endParaRPr>
          </a:p>
          <a:p>
            <a:pPr indent="0" lvl="0" marL="0" rtl="0" algn="just">
              <a:lnSpc>
                <a:spcPct val="100000"/>
              </a:lnSpc>
              <a:spcBef>
                <a:spcPts val="0"/>
              </a:spcBef>
              <a:spcAft>
                <a:spcPts val="0"/>
              </a:spcAft>
              <a:buNone/>
            </a:pPr>
            <a:r>
              <a:t/>
            </a:r>
            <a:endParaRPr b="1" sz="1800">
              <a:solidFill>
                <a:schemeClr val="dk1"/>
              </a:solidFill>
            </a:endParaRPr>
          </a:p>
          <a:p>
            <a:pPr indent="0" lvl="0" marL="0" rtl="0" algn="just">
              <a:lnSpc>
                <a:spcPct val="100000"/>
              </a:lnSpc>
              <a:spcBef>
                <a:spcPts val="0"/>
              </a:spcBef>
              <a:spcAft>
                <a:spcPts val="0"/>
              </a:spcAft>
              <a:buNone/>
            </a:pPr>
            <a:r>
              <a:rPr b="1" lang="it-IT" sz="1800">
                <a:solidFill>
                  <a:schemeClr val="dk1"/>
                </a:solidFill>
              </a:rPr>
              <a:t>Faenza 10/11/2017 e 5/12/2017</a:t>
            </a:r>
            <a:r>
              <a:rPr lang="it-IT" sz="1800">
                <a:solidFill>
                  <a:schemeClr val="dk1"/>
                </a:solidFill>
              </a:rPr>
              <a:t> </a:t>
            </a:r>
            <a:endParaRPr sz="1800">
              <a:solidFill>
                <a:schemeClr val="dk1"/>
              </a:solidFill>
            </a:endParaRPr>
          </a:p>
          <a:p>
            <a:pPr indent="0" lvl="0" marL="0" rtl="0" algn="just">
              <a:lnSpc>
                <a:spcPct val="100000"/>
              </a:lnSpc>
              <a:spcBef>
                <a:spcPts val="0"/>
              </a:spcBef>
              <a:spcAft>
                <a:spcPts val="0"/>
              </a:spcAft>
              <a:buNone/>
            </a:pPr>
            <a:r>
              <a:rPr lang="it-IT" sz="1600">
                <a:solidFill>
                  <a:schemeClr val="dk1"/>
                </a:solidFill>
              </a:rPr>
              <a:t>Sugli assetti familiari dei migranti, genitorialità nelle donne migranti, aspetti traumatici della migrazione e aspetti di antropologia culturale nella cura</a:t>
            </a:r>
            <a:endParaRPr sz="1600">
              <a:solidFill>
                <a:schemeClr val="dk1"/>
              </a:solidFill>
            </a:endParaRPr>
          </a:p>
          <a:p>
            <a:pPr indent="0" lvl="0" marL="0" rtl="0" algn="just">
              <a:lnSpc>
                <a:spcPct val="100000"/>
              </a:lnSpc>
              <a:spcBef>
                <a:spcPts val="0"/>
              </a:spcBef>
              <a:spcAft>
                <a:spcPts val="0"/>
              </a:spcAft>
              <a:buNone/>
            </a:pPr>
            <a:r>
              <a:t/>
            </a:r>
            <a:endParaRPr sz="1800">
              <a:solidFill>
                <a:schemeClr val="dk1"/>
              </a:solidFill>
            </a:endParaRPr>
          </a:p>
          <a:p>
            <a:pPr indent="0" lvl="0" marL="0" rtl="0" algn="just">
              <a:lnSpc>
                <a:spcPct val="100000"/>
              </a:lnSpc>
              <a:spcBef>
                <a:spcPts val="0"/>
              </a:spcBef>
              <a:spcAft>
                <a:spcPts val="0"/>
              </a:spcAft>
              <a:buNone/>
            </a:pPr>
            <a:r>
              <a:rPr b="1" lang="it-IT" sz="1800">
                <a:solidFill>
                  <a:schemeClr val="dk1"/>
                </a:solidFill>
              </a:rPr>
              <a:t>Unione dei Comuni della Bassa Romagna 23/01/2018 - 13/03/2018 - 17/04/2018 </a:t>
            </a:r>
            <a:endParaRPr b="1" sz="1800">
              <a:solidFill>
                <a:schemeClr val="dk1"/>
              </a:solidFill>
            </a:endParaRPr>
          </a:p>
          <a:p>
            <a:pPr indent="0" lvl="0" marL="0" rtl="0" algn="just">
              <a:lnSpc>
                <a:spcPct val="100000"/>
              </a:lnSpc>
              <a:spcBef>
                <a:spcPts val="0"/>
              </a:spcBef>
              <a:spcAft>
                <a:spcPts val="0"/>
              </a:spcAft>
              <a:buNone/>
            </a:pPr>
            <a:r>
              <a:rPr lang="it-IT" sz="1600">
                <a:solidFill>
                  <a:schemeClr val="dk1"/>
                </a:solidFill>
              </a:rPr>
              <a:t>al fine di migliorare la capacità di risposta delle operatrici degli sportelli sociali educativi dell'Unione ai bisogni dei cittadini stranieri. </a:t>
            </a:r>
            <a:endParaRPr sz="1600">
              <a:solidFill>
                <a:schemeClr val="dk1"/>
              </a:solidFill>
            </a:endParaRPr>
          </a:p>
          <a:p>
            <a:pPr indent="0" lvl="0" marL="0" rtl="0" algn="just">
              <a:lnSpc>
                <a:spcPct val="100000"/>
              </a:lnSpc>
              <a:spcBef>
                <a:spcPts val="0"/>
              </a:spcBef>
              <a:spcAft>
                <a:spcPts val="0"/>
              </a:spcAft>
              <a:buNone/>
            </a:pPr>
            <a:r>
              <a:t/>
            </a:r>
            <a:endParaRPr sz="1800">
              <a:solidFill>
                <a:schemeClr val="dk1"/>
              </a:solidFill>
            </a:endParaRPr>
          </a:p>
          <a:p>
            <a:pPr indent="0" lvl="0" marL="0" rtl="0" algn="just">
              <a:lnSpc>
                <a:spcPct val="100000"/>
              </a:lnSpc>
              <a:spcBef>
                <a:spcPts val="0"/>
              </a:spcBef>
              <a:spcAft>
                <a:spcPts val="0"/>
              </a:spcAft>
              <a:buNone/>
            </a:pPr>
            <a:r>
              <a:rPr b="1" lang="it-IT" sz="1800">
                <a:solidFill>
                  <a:schemeClr val="dk1"/>
                </a:solidFill>
              </a:rPr>
              <a:t>Faenza 17/01/2018</a:t>
            </a:r>
            <a:endParaRPr b="1" sz="1800">
              <a:solidFill>
                <a:schemeClr val="dk1"/>
              </a:solidFill>
            </a:endParaRPr>
          </a:p>
          <a:p>
            <a:pPr indent="0" lvl="0" marL="0" rtl="0" algn="just">
              <a:lnSpc>
                <a:spcPct val="100000"/>
              </a:lnSpc>
              <a:spcBef>
                <a:spcPts val="0"/>
              </a:spcBef>
              <a:spcAft>
                <a:spcPts val="0"/>
              </a:spcAft>
              <a:buNone/>
            </a:pPr>
            <a:r>
              <a:rPr lang="it-IT" sz="1600">
                <a:solidFill>
                  <a:schemeClr val="dk1"/>
                </a:solidFill>
              </a:rPr>
              <a:t>intervento per affido/affiancamento familiare a nuclei migranti in difficoltà: tipologie di famiglie (famiglia lignaggio vs famiglia nucleare), ruolo della famiglia affidataria, le relazioni famigliari e ruolo del genitore affidatario e sua lettura da parte dei migranti.</a:t>
            </a:r>
            <a:endParaRPr sz="1600">
              <a:solidFill>
                <a:schemeClr val="dk1"/>
              </a:solidFill>
            </a:endParaRPr>
          </a:p>
          <a:p>
            <a:pPr indent="0" lvl="0" marL="0">
              <a:spcBef>
                <a:spcPts val="8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idx="1" type="body"/>
          </p:nvPr>
        </p:nvSpPr>
        <p:spPr>
          <a:xfrm>
            <a:off x="290600" y="1185391"/>
            <a:ext cx="10966500" cy="688500"/>
          </a:xfrm>
          <a:prstGeom prst="rect">
            <a:avLst/>
          </a:prstGeom>
        </p:spPr>
        <p:txBody>
          <a:bodyPr anchorCtr="0" anchor="t" bIns="0" lIns="0" spcFirstLastPara="1" rIns="0" wrap="square" tIns="0">
            <a:noAutofit/>
          </a:bodyPr>
          <a:lstStyle/>
          <a:p>
            <a:pPr indent="0" lvl="0" marL="0" algn="ctr">
              <a:spcBef>
                <a:spcPts val="800"/>
              </a:spcBef>
              <a:spcAft>
                <a:spcPts val="0"/>
              </a:spcAft>
              <a:buNone/>
            </a:pPr>
            <a:r>
              <a:rPr lang="it-IT" sz="3600"/>
              <a:t>Numeri del progetto</a:t>
            </a:r>
            <a:endParaRPr sz="3600"/>
          </a:p>
        </p:txBody>
      </p:sp>
      <p:pic>
        <p:nvPicPr>
          <p:cNvPr id="225" name="Shape 225"/>
          <p:cNvPicPr preferRelativeResize="0"/>
          <p:nvPr/>
        </p:nvPicPr>
        <p:blipFill>
          <a:blip r:embed="rId3">
            <a:alphaModFix/>
          </a:blip>
          <a:stretch>
            <a:fillRect/>
          </a:stretch>
        </p:blipFill>
        <p:spPr>
          <a:xfrm>
            <a:off x="0" y="3036350"/>
            <a:ext cx="12404779" cy="2331350"/>
          </a:xfrm>
          <a:prstGeom prst="rect">
            <a:avLst/>
          </a:prstGeom>
          <a:noFill/>
          <a:ln>
            <a:noFill/>
          </a:ln>
        </p:spPr>
      </p:pic>
      <p:sp>
        <p:nvSpPr>
          <p:cNvPr id="226" name="Shape 226"/>
          <p:cNvSpPr txBox="1"/>
          <p:nvPr/>
        </p:nvSpPr>
        <p:spPr>
          <a:xfrm>
            <a:off x="646950" y="2077725"/>
            <a:ext cx="10056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it-IT" sz="2400"/>
              <a:t>450 cittadini stranieri (1 giugno 2018)</a:t>
            </a:r>
            <a:endParaRPr b="1" sz="2400"/>
          </a:p>
          <a:p>
            <a:pPr indent="0" lvl="0" marL="0">
              <a:spcBef>
                <a:spcPts val="0"/>
              </a:spcBef>
              <a:spcAft>
                <a:spcPts val="0"/>
              </a:spcAft>
              <a:buNone/>
            </a:pPr>
            <a:r>
              <a:rPr lang="it-IT"/>
              <a:t>da parte dell’equipe di supporto transculturale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idx="1" type="body"/>
          </p:nvPr>
        </p:nvSpPr>
        <p:spPr>
          <a:xfrm>
            <a:off x="534475" y="1381200"/>
            <a:ext cx="1609800" cy="523800"/>
          </a:xfrm>
          <a:prstGeom prst="rect">
            <a:avLst/>
          </a:prstGeom>
        </p:spPr>
        <p:txBody>
          <a:bodyPr anchorCtr="0" anchor="t" bIns="0" lIns="0" spcFirstLastPara="1" rIns="0" wrap="square" tIns="0">
            <a:noAutofit/>
          </a:bodyPr>
          <a:lstStyle/>
          <a:p>
            <a:pPr indent="0" lvl="0" marL="0">
              <a:spcBef>
                <a:spcPts val="800"/>
              </a:spcBef>
              <a:spcAft>
                <a:spcPts val="0"/>
              </a:spcAft>
              <a:buNone/>
            </a:pPr>
            <a:r>
              <a:rPr lang="it-IT"/>
              <a:t>Territori</a:t>
            </a:r>
            <a:endParaRPr/>
          </a:p>
        </p:txBody>
      </p:sp>
      <p:sp>
        <p:nvSpPr>
          <p:cNvPr id="233" name="Shape 233"/>
          <p:cNvSpPr txBox="1"/>
          <p:nvPr/>
        </p:nvSpPr>
        <p:spPr>
          <a:xfrm>
            <a:off x="5634800" y="4214400"/>
            <a:ext cx="9785700" cy="114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txBox="1"/>
          <p:nvPr/>
        </p:nvSpPr>
        <p:spPr>
          <a:xfrm>
            <a:off x="6353075" y="3016925"/>
            <a:ext cx="5103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235" name="Shape 235"/>
          <p:cNvPicPr preferRelativeResize="0"/>
          <p:nvPr/>
        </p:nvPicPr>
        <p:blipFill>
          <a:blip r:embed="rId3">
            <a:alphaModFix/>
          </a:blip>
          <a:stretch>
            <a:fillRect/>
          </a:stretch>
        </p:blipFill>
        <p:spPr>
          <a:xfrm>
            <a:off x="5164013" y="1596175"/>
            <a:ext cx="6524625" cy="4533900"/>
          </a:xfrm>
          <a:prstGeom prst="rect">
            <a:avLst/>
          </a:prstGeom>
          <a:noFill/>
          <a:ln>
            <a:noFill/>
          </a:ln>
        </p:spPr>
      </p:pic>
      <p:graphicFrame>
        <p:nvGraphicFramePr>
          <p:cNvPr id="236" name="Shape 236"/>
          <p:cNvGraphicFramePr/>
          <p:nvPr/>
        </p:nvGraphicFramePr>
        <p:xfrm>
          <a:off x="598075" y="2144250"/>
          <a:ext cx="3000000" cy="3000000"/>
        </p:xfrm>
        <a:graphic>
          <a:graphicData uri="http://schemas.openxmlformats.org/drawingml/2006/table">
            <a:tbl>
              <a:tblPr>
                <a:noFill/>
                <a:tableStyleId>{B8121359-823C-451B-B96E-4842C2B34B5A}</a:tableStyleId>
              </a:tblPr>
              <a:tblGrid>
                <a:gridCol w="2520800"/>
                <a:gridCol w="660125"/>
              </a:tblGrid>
              <a:tr h="381000">
                <a:tc>
                  <a:txBody>
                    <a:bodyPr>
                      <a:noAutofit/>
                    </a:bodyPr>
                    <a:lstStyle/>
                    <a:p>
                      <a:pPr indent="0" lvl="0" marL="0">
                        <a:spcBef>
                          <a:spcPts val="0"/>
                        </a:spcBef>
                        <a:spcAft>
                          <a:spcPts val="0"/>
                        </a:spcAft>
                        <a:buNone/>
                      </a:pPr>
                      <a:r>
                        <a:rPr lang="it-IT"/>
                        <a:t>Ravenna</a:t>
                      </a:r>
                      <a:endParaRPr/>
                    </a:p>
                  </a:txBody>
                  <a:tcPr marT="91425" marB="91425" marR="91425" marL="91425"/>
                </a:tc>
                <a:tc>
                  <a:txBody>
                    <a:bodyPr>
                      <a:noAutofit/>
                    </a:bodyPr>
                    <a:lstStyle/>
                    <a:p>
                      <a:pPr indent="0" lvl="0" marL="0">
                        <a:spcBef>
                          <a:spcPts val="0"/>
                        </a:spcBef>
                        <a:spcAft>
                          <a:spcPts val="0"/>
                        </a:spcAft>
                        <a:buNone/>
                      </a:pPr>
                      <a:r>
                        <a:rPr lang="it-IT"/>
                        <a:t>258</a:t>
                      </a:r>
                      <a:endParaRPr/>
                    </a:p>
                  </a:txBody>
                  <a:tcPr marT="91425" marB="91425" marR="91425" marL="91425"/>
                </a:tc>
              </a:tr>
              <a:tr h="381000">
                <a:tc>
                  <a:txBody>
                    <a:bodyPr>
                      <a:noAutofit/>
                    </a:bodyPr>
                    <a:lstStyle/>
                    <a:p>
                      <a:pPr indent="0" lvl="0" marL="0">
                        <a:spcBef>
                          <a:spcPts val="0"/>
                        </a:spcBef>
                        <a:spcAft>
                          <a:spcPts val="0"/>
                        </a:spcAft>
                        <a:buNone/>
                      </a:pPr>
                      <a:r>
                        <a:rPr lang="it-IT"/>
                        <a:t>Rubicone (Fc)</a:t>
                      </a:r>
                      <a:endParaRPr/>
                    </a:p>
                  </a:txBody>
                  <a:tcPr marT="91425" marB="91425" marR="91425" marL="91425"/>
                </a:tc>
                <a:tc>
                  <a:txBody>
                    <a:bodyPr>
                      <a:noAutofit/>
                    </a:bodyPr>
                    <a:lstStyle/>
                    <a:p>
                      <a:pPr indent="0" lvl="0" marL="0">
                        <a:spcBef>
                          <a:spcPts val="0"/>
                        </a:spcBef>
                        <a:spcAft>
                          <a:spcPts val="0"/>
                        </a:spcAft>
                        <a:buNone/>
                      </a:pPr>
                      <a:r>
                        <a:rPr lang="it-IT"/>
                        <a:t>72</a:t>
                      </a:r>
                      <a:endParaRPr/>
                    </a:p>
                  </a:txBody>
                  <a:tcPr marT="91425" marB="91425" marR="91425" marL="91425"/>
                </a:tc>
              </a:tr>
              <a:tr h="381000">
                <a:tc>
                  <a:txBody>
                    <a:bodyPr>
                      <a:noAutofit/>
                    </a:bodyPr>
                    <a:lstStyle/>
                    <a:p>
                      <a:pPr indent="0" lvl="0" marL="0">
                        <a:spcBef>
                          <a:spcPts val="0"/>
                        </a:spcBef>
                        <a:spcAft>
                          <a:spcPts val="0"/>
                        </a:spcAft>
                        <a:buNone/>
                      </a:pPr>
                      <a:r>
                        <a:rPr lang="it-IT"/>
                        <a:t>Faenza</a:t>
                      </a:r>
                      <a:endParaRPr/>
                    </a:p>
                  </a:txBody>
                  <a:tcPr marT="91425" marB="91425" marR="91425" marL="91425"/>
                </a:tc>
                <a:tc>
                  <a:txBody>
                    <a:bodyPr>
                      <a:noAutofit/>
                    </a:bodyPr>
                    <a:lstStyle/>
                    <a:p>
                      <a:pPr indent="0" lvl="0" marL="0">
                        <a:spcBef>
                          <a:spcPts val="0"/>
                        </a:spcBef>
                        <a:spcAft>
                          <a:spcPts val="0"/>
                        </a:spcAft>
                        <a:buNone/>
                      </a:pPr>
                      <a:r>
                        <a:rPr lang="it-IT"/>
                        <a:t>42</a:t>
                      </a:r>
                      <a:endParaRPr/>
                    </a:p>
                  </a:txBody>
                  <a:tcPr marT="91425" marB="91425" marR="91425" marL="91425"/>
                </a:tc>
              </a:tr>
              <a:tr h="381000">
                <a:tc>
                  <a:txBody>
                    <a:bodyPr>
                      <a:noAutofit/>
                    </a:bodyPr>
                    <a:lstStyle/>
                    <a:p>
                      <a:pPr indent="0" lvl="0" marL="0">
                        <a:spcBef>
                          <a:spcPts val="0"/>
                        </a:spcBef>
                        <a:spcAft>
                          <a:spcPts val="0"/>
                        </a:spcAft>
                        <a:buNone/>
                      </a:pPr>
                      <a:r>
                        <a:rPr lang="it-IT"/>
                        <a:t>Forlì</a:t>
                      </a:r>
                      <a:endParaRPr/>
                    </a:p>
                  </a:txBody>
                  <a:tcPr marT="91425" marB="91425" marR="91425" marL="91425"/>
                </a:tc>
                <a:tc>
                  <a:txBody>
                    <a:bodyPr>
                      <a:noAutofit/>
                    </a:bodyPr>
                    <a:lstStyle/>
                    <a:p>
                      <a:pPr indent="0" lvl="0" marL="0">
                        <a:spcBef>
                          <a:spcPts val="0"/>
                        </a:spcBef>
                        <a:spcAft>
                          <a:spcPts val="0"/>
                        </a:spcAft>
                        <a:buNone/>
                      </a:pPr>
                      <a:r>
                        <a:rPr lang="it-IT"/>
                        <a:t>29</a:t>
                      </a:r>
                      <a:endParaRPr/>
                    </a:p>
                  </a:txBody>
                  <a:tcPr marT="91425" marB="91425" marR="91425" marL="91425"/>
                </a:tc>
              </a:tr>
              <a:tr h="381000">
                <a:tc>
                  <a:txBody>
                    <a:bodyPr>
                      <a:noAutofit/>
                    </a:bodyPr>
                    <a:lstStyle/>
                    <a:p>
                      <a:pPr indent="0" lvl="0" marL="0">
                        <a:spcBef>
                          <a:spcPts val="0"/>
                        </a:spcBef>
                        <a:spcAft>
                          <a:spcPts val="0"/>
                        </a:spcAft>
                        <a:buNone/>
                      </a:pPr>
                      <a:r>
                        <a:rPr lang="it-IT"/>
                        <a:t>Cesena</a:t>
                      </a:r>
                      <a:endParaRPr/>
                    </a:p>
                  </a:txBody>
                  <a:tcPr marT="91425" marB="91425" marR="91425" marL="91425"/>
                </a:tc>
                <a:tc>
                  <a:txBody>
                    <a:bodyPr>
                      <a:noAutofit/>
                    </a:bodyPr>
                    <a:lstStyle/>
                    <a:p>
                      <a:pPr indent="0" lvl="0" marL="0">
                        <a:spcBef>
                          <a:spcPts val="0"/>
                        </a:spcBef>
                        <a:spcAft>
                          <a:spcPts val="0"/>
                        </a:spcAft>
                        <a:buNone/>
                      </a:pPr>
                      <a:r>
                        <a:rPr lang="it-IT"/>
                        <a:t>22</a:t>
                      </a:r>
                      <a:endParaRPr/>
                    </a:p>
                  </a:txBody>
                  <a:tcPr marT="91425" marB="91425" marR="91425" marL="91425"/>
                </a:tc>
              </a:tr>
              <a:tr h="381000">
                <a:tc>
                  <a:txBody>
                    <a:bodyPr>
                      <a:noAutofit/>
                    </a:bodyPr>
                    <a:lstStyle/>
                    <a:p>
                      <a:pPr indent="0" lvl="0" marL="0">
                        <a:spcBef>
                          <a:spcPts val="0"/>
                        </a:spcBef>
                        <a:spcAft>
                          <a:spcPts val="0"/>
                        </a:spcAft>
                        <a:buNone/>
                      </a:pPr>
                      <a:r>
                        <a:rPr lang="it-IT"/>
                        <a:t>Unione Bassa Romagna</a:t>
                      </a:r>
                      <a:endParaRPr/>
                    </a:p>
                  </a:txBody>
                  <a:tcPr marT="91425" marB="91425" marR="91425" marL="91425"/>
                </a:tc>
                <a:tc>
                  <a:txBody>
                    <a:bodyPr>
                      <a:noAutofit/>
                    </a:bodyPr>
                    <a:lstStyle/>
                    <a:p>
                      <a:pPr indent="0" lvl="0" marL="0">
                        <a:spcBef>
                          <a:spcPts val="0"/>
                        </a:spcBef>
                        <a:spcAft>
                          <a:spcPts val="0"/>
                        </a:spcAft>
                        <a:buNone/>
                      </a:pPr>
                      <a:r>
                        <a:rPr lang="it-IT"/>
                        <a:t>17</a:t>
                      </a:r>
                      <a:endParaRPr/>
                    </a:p>
                  </a:txBody>
                  <a:tcPr marT="91425" marB="91425" marR="91425" marL="91425"/>
                </a:tc>
              </a:tr>
              <a:tr h="381000">
                <a:tc>
                  <a:txBody>
                    <a:bodyPr>
                      <a:noAutofit/>
                    </a:bodyPr>
                    <a:lstStyle/>
                    <a:p>
                      <a:pPr indent="0" lvl="0" marL="0">
                        <a:spcBef>
                          <a:spcPts val="0"/>
                        </a:spcBef>
                        <a:spcAft>
                          <a:spcPts val="0"/>
                        </a:spcAft>
                        <a:buNone/>
                      </a:pPr>
                      <a:r>
                        <a:rPr lang="it-IT"/>
                        <a:t>Rimini</a:t>
                      </a:r>
                      <a:endParaRPr/>
                    </a:p>
                  </a:txBody>
                  <a:tcPr marT="91425" marB="91425" marR="91425" marL="91425"/>
                </a:tc>
                <a:tc>
                  <a:txBody>
                    <a:bodyPr>
                      <a:noAutofit/>
                    </a:bodyPr>
                    <a:lstStyle/>
                    <a:p>
                      <a:pPr indent="0" lvl="0" marL="0">
                        <a:spcBef>
                          <a:spcPts val="0"/>
                        </a:spcBef>
                        <a:spcAft>
                          <a:spcPts val="0"/>
                        </a:spcAft>
                        <a:buNone/>
                      </a:pPr>
                      <a:r>
                        <a:rPr lang="it-IT"/>
                        <a:t>10</a:t>
                      </a:r>
                      <a:endParaRPr/>
                    </a:p>
                  </a:txBody>
                  <a:tcPr marT="91425" marB="91425" marR="91425" marL="91425"/>
                </a:tc>
              </a:tr>
              <a:tr h="381000">
                <a:tc>
                  <a:txBody>
                    <a:bodyPr>
                      <a:noAutofit/>
                    </a:bodyPr>
                    <a:lstStyle/>
                    <a:p>
                      <a:pPr indent="0" lvl="0" marL="0">
                        <a:spcBef>
                          <a:spcPts val="0"/>
                        </a:spcBef>
                        <a:spcAft>
                          <a:spcPts val="0"/>
                        </a:spcAft>
                        <a:buNone/>
                      </a:pPr>
                      <a:r>
                        <a:rPr b="1" lang="it-IT"/>
                        <a:t>TOTALE</a:t>
                      </a:r>
                      <a:endParaRPr b="1"/>
                    </a:p>
                  </a:txBody>
                  <a:tcPr marT="91425" marB="91425" marR="91425" marL="91425"/>
                </a:tc>
                <a:tc>
                  <a:txBody>
                    <a:bodyPr>
                      <a:noAutofit/>
                    </a:bodyPr>
                    <a:lstStyle/>
                    <a:p>
                      <a:pPr indent="0" lvl="0" marL="0">
                        <a:spcBef>
                          <a:spcPts val="0"/>
                        </a:spcBef>
                        <a:spcAft>
                          <a:spcPts val="0"/>
                        </a:spcAft>
                        <a:buNone/>
                      </a:pPr>
                      <a:r>
                        <a:rPr b="1" lang="it-IT"/>
                        <a:t>450</a:t>
                      </a:r>
                      <a:endParaRPr b="1"/>
                    </a:p>
                  </a:txBody>
                  <a:tcPr marT="91425" marB="91425" marR="91425" marL="91425"/>
                </a:tc>
              </a:tr>
            </a:tbl>
          </a:graphicData>
        </a:graphic>
      </p:graphicFrame>
      <p:cxnSp>
        <p:nvCxnSpPr>
          <p:cNvPr id="237" name="Shape 237"/>
          <p:cNvCxnSpPr/>
          <p:nvPr/>
        </p:nvCxnSpPr>
        <p:spPr>
          <a:xfrm>
            <a:off x="3756950" y="3708050"/>
            <a:ext cx="1940400" cy="8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idx="1" type="body"/>
          </p:nvPr>
        </p:nvSpPr>
        <p:spPr>
          <a:xfrm>
            <a:off x="448475" y="1311616"/>
            <a:ext cx="10966500" cy="667800"/>
          </a:xfrm>
          <a:prstGeom prst="rect">
            <a:avLst/>
          </a:prstGeom>
        </p:spPr>
        <p:txBody>
          <a:bodyPr anchorCtr="0" anchor="t" bIns="0" lIns="0" spcFirstLastPara="1" rIns="0" wrap="square" tIns="0">
            <a:noAutofit/>
          </a:bodyPr>
          <a:lstStyle/>
          <a:p>
            <a:pPr indent="0" lvl="0" marL="0" algn="ctr">
              <a:spcBef>
                <a:spcPts val="800"/>
              </a:spcBef>
              <a:spcAft>
                <a:spcPts val="0"/>
              </a:spcAft>
              <a:buNone/>
            </a:pPr>
            <a:r>
              <a:rPr lang="it-IT" sz="3600"/>
              <a:t>Presentazione </a:t>
            </a:r>
            <a:r>
              <a:rPr lang="it-IT" sz="3600"/>
              <a:t>del progetto</a:t>
            </a:r>
            <a:endParaRPr sz="3600"/>
          </a:p>
        </p:txBody>
      </p:sp>
      <p:sp>
        <p:nvSpPr>
          <p:cNvPr id="71" name="Shape 71"/>
          <p:cNvSpPr txBox="1"/>
          <p:nvPr/>
        </p:nvSpPr>
        <p:spPr>
          <a:xfrm>
            <a:off x="368725" y="3131250"/>
            <a:ext cx="5103600" cy="595500"/>
          </a:xfrm>
          <a:prstGeom prst="rect">
            <a:avLst/>
          </a:prstGeom>
          <a:noFill/>
          <a:ln>
            <a:noFill/>
          </a:ln>
        </p:spPr>
        <p:txBody>
          <a:bodyPr anchorCtr="0" anchor="t" bIns="91425" lIns="91425" spcFirstLastPara="1" rIns="91425" wrap="square" tIns="91425">
            <a:noAutofit/>
          </a:bodyPr>
          <a:lstStyle/>
          <a:p>
            <a:pPr indent="-342900" lvl="0" marL="457200">
              <a:spcBef>
                <a:spcPts val="0"/>
              </a:spcBef>
              <a:spcAft>
                <a:spcPts val="0"/>
              </a:spcAft>
              <a:buSzPts val="1800"/>
              <a:buChar char="-"/>
            </a:pPr>
            <a:r>
              <a:rPr b="1" lang="it-IT" sz="1800"/>
              <a:t>Partner di progetto</a:t>
            </a:r>
            <a:endParaRPr b="1" sz="1800"/>
          </a:p>
        </p:txBody>
      </p:sp>
      <p:sp>
        <p:nvSpPr>
          <p:cNvPr id="72" name="Shape 72"/>
          <p:cNvSpPr txBox="1"/>
          <p:nvPr/>
        </p:nvSpPr>
        <p:spPr>
          <a:xfrm>
            <a:off x="368725" y="3562750"/>
            <a:ext cx="5103600" cy="595500"/>
          </a:xfrm>
          <a:prstGeom prst="rect">
            <a:avLst/>
          </a:prstGeom>
          <a:noFill/>
          <a:ln>
            <a:noFill/>
          </a:ln>
        </p:spPr>
        <p:txBody>
          <a:bodyPr anchorCtr="0" anchor="t" bIns="91425" lIns="91425" spcFirstLastPara="1" rIns="91425" wrap="square" tIns="91425">
            <a:noAutofit/>
          </a:bodyPr>
          <a:lstStyle/>
          <a:p>
            <a:pPr indent="-342900" lvl="0" marL="457200">
              <a:spcBef>
                <a:spcPts val="0"/>
              </a:spcBef>
              <a:spcAft>
                <a:spcPts val="0"/>
              </a:spcAft>
              <a:buSzPts val="1800"/>
              <a:buChar char="-"/>
            </a:pPr>
            <a:r>
              <a:rPr b="1" lang="it-IT" sz="1800"/>
              <a:t>D</a:t>
            </a:r>
            <a:r>
              <a:rPr b="1" lang="it-IT" sz="1800"/>
              <a:t>istretti</a:t>
            </a:r>
            <a:endParaRPr b="1" sz="1800"/>
          </a:p>
        </p:txBody>
      </p:sp>
      <p:sp>
        <p:nvSpPr>
          <p:cNvPr id="73" name="Shape 73"/>
          <p:cNvSpPr txBox="1"/>
          <p:nvPr/>
        </p:nvSpPr>
        <p:spPr>
          <a:xfrm>
            <a:off x="368725" y="3993275"/>
            <a:ext cx="5103600" cy="595500"/>
          </a:xfrm>
          <a:prstGeom prst="rect">
            <a:avLst/>
          </a:prstGeom>
          <a:noFill/>
          <a:ln>
            <a:noFill/>
          </a:ln>
        </p:spPr>
        <p:txBody>
          <a:bodyPr anchorCtr="0" anchor="t" bIns="91425" lIns="91425" spcFirstLastPara="1" rIns="91425" wrap="square" tIns="91425">
            <a:noAutofit/>
          </a:bodyPr>
          <a:lstStyle/>
          <a:p>
            <a:pPr indent="-342900" lvl="0" marL="457200">
              <a:spcBef>
                <a:spcPts val="0"/>
              </a:spcBef>
              <a:spcAft>
                <a:spcPts val="0"/>
              </a:spcAft>
              <a:buSzPts val="1800"/>
              <a:buChar char="-"/>
            </a:pPr>
            <a:r>
              <a:rPr b="1" lang="it-IT" sz="1800"/>
              <a:t>Servizi nei t</a:t>
            </a:r>
            <a:r>
              <a:rPr b="1" lang="it-IT" sz="1800"/>
              <a:t>erritori</a:t>
            </a:r>
            <a:endParaRPr b="1" sz="1800"/>
          </a:p>
        </p:txBody>
      </p:sp>
      <p:pic>
        <p:nvPicPr>
          <p:cNvPr id="74" name="Shape 74"/>
          <p:cNvPicPr preferRelativeResize="0"/>
          <p:nvPr/>
        </p:nvPicPr>
        <p:blipFill>
          <a:blip r:embed="rId3">
            <a:alphaModFix/>
          </a:blip>
          <a:stretch>
            <a:fillRect/>
          </a:stretch>
        </p:blipFill>
        <p:spPr>
          <a:xfrm>
            <a:off x="3449675" y="1610016"/>
            <a:ext cx="5768346" cy="4324734"/>
          </a:xfrm>
          <a:prstGeom prst="rect">
            <a:avLst/>
          </a:prstGeom>
          <a:noFill/>
          <a:ln>
            <a:noFill/>
          </a:ln>
        </p:spPr>
      </p:pic>
      <p:pic>
        <p:nvPicPr>
          <p:cNvPr id="75" name="Shape 75"/>
          <p:cNvPicPr preferRelativeResize="0"/>
          <p:nvPr/>
        </p:nvPicPr>
        <p:blipFill>
          <a:blip r:embed="rId4">
            <a:alphaModFix/>
          </a:blip>
          <a:stretch>
            <a:fillRect/>
          </a:stretch>
        </p:blipFill>
        <p:spPr>
          <a:xfrm>
            <a:off x="8323550" y="1536400"/>
            <a:ext cx="3799475" cy="2899150"/>
          </a:xfrm>
          <a:prstGeom prst="rect">
            <a:avLst/>
          </a:prstGeom>
          <a:noFill/>
          <a:ln>
            <a:noFill/>
          </a:ln>
        </p:spPr>
      </p:pic>
      <p:sp>
        <p:nvSpPr>
          <p:cNvPr id="76" name="Shape 76"/>
          <p:cNvSpPr txBox="1"/>
          <p:nvPr/>
        </p:nvSpPr>
        <p:spPr>
          <a:xfrm>
            <a:off x="368725" y="4367250"/>
            <a:ext cx="5103600" cy="595500"/>
          </a:xfrm>
          <a:prstGeom prst="rect">
            <a:avLst/>
          </a:prstGeom>
          <a:noFill/>
          <a:ln>
            <a:noFill/>
          </a:ln>
        </p:spPr>
        <p:txBody>
          <a:bodyPr anchorCtr="0" anchor="t" bIns="91425" lIns="91425" spcFirstLastPara="1" rIns="91425" wrap="square" tIns="91425">
            <a:noAutofit/>
          </a:bodyPr>
          <a:lstStyle/>
          <a:p>
            <a:pPr indent="-342900" lvl="0" marL="457200">
              <a:spcBef>
                <a:spcPts val="0"/>
              </a:spcBef>
              <a:spcAft>
                <a:spcPts val="0"/>
              </a:spcAft>
              <a:buSzPts val="1800"/>
              <a:buChar char="-"/>
            </a:pPr>
            <a:r>
              <a:rPr b="1" lang="it-IT" sz="1800"/>
              <a:t>Tavolo coordinamento provinciale</a:t>
            </a:r>
            <a:endParaRPr b="1"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idx="1" type="body"/>
          </p:nvPr>
        </p:nvSpPr>
        <p:spPr>
          <a:xfrm>
            <a:off x="467825" y="1295400"/>
            <a:ext cx="2367600" cy="623400"/>
          </a:xfrm>
          <a:prstGeom prst="rect">
            <a:avLst/>
          </a:prstGeom>
        </p:spPr>
        <p:txBody>
          <a:bodyPr anchorCtr="0" anchor="t" bIns="0" lIns="0" spcFirstLastPara="1" rIns="0" wrap="square" tIns="0">
            <a:noAutofit/>
          </a:bodyPr>
          <a:lstStyle/>
          <a:p>
            <a:pPr indent="0" lvl="0" marL="0" rtl="0">
              <a:spcBef>
                <a:spcPts val="800"/>
              </a:spcBef>
              <a:spcAft>
                <a:spcPts val="0"/>
              </a:spcAft>
              <a:buClr>
                <a:schemeClr val="dk1"/>
              </a:buClr>
              <a:buSzPts val="1100"/>
              <a:buFont typeface="Arial"/>
              <a:buNone/>
            </a:pPr>
            <a:r>
              <a:rPr lang="it-IT" sz="3000"/>
              <a:t>Nazionalità</a:t>
            </a:r>
            <a:endParaRPr sz="3000"/>
          </a:p>
          <a:p>
            <a:pPr indent="0" lvl="0" marL="0" rtl="0">
              <a:spcBef>
                <a:spcPts val="800"/>
              </a:spcBef>
              <a:spcAft>
                <a:spcPts val="0"/>
              </a:spcAft>
              <a:buClr>
                <a:schemeClr val="dk1"/>
              </a:buClr>
              <a:buSzPts val="1100"/>
              <a:buFont typeface="Arial"/>
              <a:buNone/>
            </a:pPr>
            <a:r>
              <a:t/>
            </a:r>
            <a:endParaRPr sz="1400"/>
          </a:p>
          <a:p>
            <a:pPr indent="0" lvl="0" marL="0" rtl="0">
              <a:lnSpc>
                <a:spcPct val="115000"/>
              </a:lnSpc>
              <a:spcBef>
                <a:spcPts val="0"/>
              </a:spcBef>
              <a:spcAft>
                <a:spcPts val="0"/>
              </a:spcAft>
              <a:buClr>
                <a:schemeClr val="dk1"/>
              </a:buClr>
              <a:buSzPts val="1100"/>
              <a:buFont typeface="Arial"/>
              <a:buNone/>
            </a:pPr>
            <a:r>
              <a:t/>
            </a:r>
            <a:endParaRPr sz="1400"/>
          </a:p>
          <a:p>
            <a:pPr indent="0" lvl="0" marL="0" rtl="0">
              <a:spcBef>
                <a:spcPts val="800"/>
              </a:spcBef>
              <a:spcAft>
                <a:spcPts val="0"/>
              </a:spcAft>
              <a:buNone/>
            </a:pPr>
            <a:r>
              <a:t/>
            </a:r>
            <a:endParaRPr/>
          </a:p>
        </p:txBody>
      </p:sp>
      <p:pic>
        <p:nvPicPr>
          <p:cNvPr id="244" name="Shape 244"/>
          <p:cNvPicPr preferRelativeResize="0"/>
          <p:nvPr/>
        </p:nvPicPr>
        <p:blipFill>
          <a:blip r:embed="rId3">
            <a:alphaModFix/>
          </a:blip>
          <a:stretch>
            <a:fillRect/>
          </a:stretch>
        </p:blipFill>
        <p:spPr>
          <a:xfrm>
            <a:off x="3652350" y="1295400"/>
            <a:ext cx="8008150" cy="4964450"/>
          </a:xfrm>
          <a:prstGeom prst="rect">
            <a:avLst/>
          </a:prstGeom>
          <a:noFill/>
          <a:ln>
            <a:noFill/>
          </a:ln>
        </p:spPr>
      </p:pic>
      <p:graphicFrame>
        <p:nvGraphicFramePr>
          <p:cNvPr id="245" name="Shape 245"/>
          <p:cNvGraphicFramePr/>
          <p:nvPr/>
        </p:nvGraphicFramePr>
        <p:xfrm>
          <a:off x="467825" y="1998050"/>
          <a:ext cx="3000000" cy="3000000"/>
        </p:xfrm>
        <a:graphic>
          <a:graphicData uri="http://schemas.openxmlformats.org/drawingml/2006/table">
            <a:tbl>
              <a:tblPr>
                <a:noFill/>
                <a:tableStyleId>{B8121359-823C-451B-B96E-4842C2B34B5A}</a:tableStyleId>
              </a:tblPr>
              <a:tblGrid>
                <a:gridCol w="1030125"/>
                <a:gridCol w="604775"/>
              </a:tblGrid>
              <a:tr h="381000">
                <a:tc>
                  <a:txBody>
                    <a:bodyPr>
                      <a:noAutofit/>
                    </a:bodyPr>
                    <a:lstStyle/>
                    <a:p>
                      <a:pPr indent="0" lvl="0" marL="0">
                        <a:spcBef>
                          <a:spcPts val="0"/>
                        </a:spcBef>
                        <a:spcAft>
                          <a:spcPts val="0"/>
                        </a:spcAft>
                        <a:buNone/>
                      </a:pPr>
                      <a:r>
                        <a:rPr lang="it-IT"/>
                        <a:t>Albania</a:t>
                      </a:r>
                      <a:endParaRPr/>
                    </a:p>
                  </a:txBody>
                  <a:tcPr marT="91425" marB="91425" marR="91425" marL="91425"/>
                </a:tc>
                <a:tc>
                  <a:txBody>
                    <a:bodyPr>
                      <a:noAutofit/>
                    </a:bodyPr>
                    <a:lstStyle/>
                    <a:p>
                      <a:pPr indent="0" lvl="0" marL="0">
                        <a:spcBef>
                          <a:spcPts val="0"/>
                        </a:spcBef>
                        <a:spcAft>
                          <a:spcPts val="0"/>
                        </a:spcAft>
                        <a:buNone/>
                      </a:pPr>
                      <a:r>
                        <a:rPr lang="it-IT"/>
                        <a:t>94</a:t>
                      </a:r>
                      <a:endParaRPr/>
                    </a:p>
                  </a:txBody>
                  <a:tcPr marT="91425" marB="91425" marR="91425" marL="91425"/>
                </a:tc>
              </a:tr>
              <a:tr h="381000">
                <a:tc>
                  <a:txBody>
                    <a:bodyPr>
                      <a:noAutofit/>
                    </a:bodyPr>
                    <a:lstStyle/>
                    <a:p>
                      <a:pPr indent="0" lvl="0" marL="0">
                        <a:spcBef>
                          <a:spcPts val="0"/>
                        </a:spcBef>
                        <a:spcAft>
                          <a:spcPts val="0"/>
                        </a:spcAft>
                        <a:buNone/>
                      </a:pPr>
                      <a:r>
                        <a:rPr lang="it-IT"/>
                        <a:t>Nigeria</a:t>
                      </a:r>
                      <a:endParaRPr/>
                    </a:p>
                  </a:txBody>
                  <a:tcPr marT="91425" marB="91425" marR="91425" marL="91425"/>
                </a:tc>
                <a:tc>
                  <a:txBody>
                    <a:bodyPr>
                      <a:noAutofit/>
                    </a:bodyPr>
                    <a:lstStyle/>
                    <a:p>
                      <a:pPr indent="0" lvl="0" marL="0">
                        <a:spcBef>
                          <a:spcPts val="0"/>
                        </a:spcBef>
                        <a:spcAft>
                          <a:spcPts val="0"/>
                        </a:spcAft>
                        <a:buNone/>
                      </a:pPr>
                      <a:r>
                        <a:rPr lang="it-IT"/>
                        <a:t>76</a:t>
                      </a:r>
                      <a:endParaRPr/>
                    </a:p>
                  </a:txBody>
                  <a:tcPr marT="91425" marB="91425" marR="91425" marL="91425"/>
                </a:tc>
              </a:tr>
              <a:tr h="381000">
                <a:tc>
                  <a:txBody>
                    <a:bodyPr>
                      <a:noAutofit/>
                    </a:bodyPr>
                    <a:lstStyle/>
                    <a:p>
                      <a:pPr indent="0" lvl="0" marL="0">
                        <a:spcBef>
                          <a:spcPts val="0"/>
                        </a:spcBef>
                        <a:spcAft>
                          <a:spcPts val="0"/>
                        </a:spcAft>
                        <a:buNone/>
                      </a:pPr>
                      <a:r>
                        <a:rPr lang="it-IT"/>
                        <a:t>Marocco</a:t>
                      </a:r>
                      <a:endParaRPr/>
                    </a:p>
                  </a:txBody>
                  <a:tcPr marT="91425" marB="91425" marR="91425" marL="91425"/>
                </a:tc>
                <a:tc>
                  <a:txBody>
                    <a:bodyPr>
                      <a:noAutofit/>
                    </a:bodyPr>
                    <a:lstStyle/>
                    <a:p>
                      <a:pPr indent="0" lvl="0" marL="0">
                        <a:spcBef>
                          <a:spcPts val="0"/>
                        </a:spcBef>
                        <a:spcAft>
                          <a:spcPts val="0"/>
                        </a:spcAft>
                        <a:buNone/>
                      </a:pPr>
                      <a:r>
                        <a:rPr lang="it-IT"/>
                        <a:t>71</a:t>
                      </a:r>
                      <a:endParaRPr/>
                    </a:p>
                  </a:txBody>
                  <a:tcPr marT="91425" marB="91425" marR="91425" marL="91425"/>
                </a:tc>
              </a:tr>
            </a:tbl>
          </a:graphicData>
        </a:graphic>
      </p:graphicFrame>
      <p:cxnSp>
        <p:nvCxnSpPr>
          <p:cNvPr id="246" name="Shape 246"/>
          <p:cNvCxnSpPr/>
          <p:nvPr/>
        </p:nvCxnSpPr>
        <p:spPr>
          <a:xfrm flipH="1" rot="10800000">
            <a:off x="2100050" y="2600350"/>
            <a:ext cx="1311300" cy="9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pic>
        <p:nvPicPr>
          <p:cNvPr id="252" name="Shape 252"/>
          <p:cNvPicPr preferRelativeResize="0"/>
          <p:nvPr/>
        </p:nvPicPr>
        <p:blipFill>
          <a:blip r:embed="rId3">
            <a:alphaModFix/>
          </a:blip>
          <a:stretch>
            <a:fillRect/>
          </a:stretch>
        </p:blipFill>
        <p:spPr>
          <a:xfrm>
            <a:off x="753250" y="1131925"/>
            <a:ext cx="10162975" cy="51403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Shape 258"/>
          <p:cNvPicPr preferRelativeResize="0"/>
          <p:nvPr/>
        </p:nvPicPr>
        <p:blipFill>
          <a:blip r:embed="rId3">
            <a:alphaModFix/>
          </a:blip>
          <a:stretch>
            <a:fillRect/>
          </a:stretch>
        </p:blipFill>
        <p:spPr>
          <a:xfrm>
            <a:off x="1595004" y="1423954"/>
            <a:ext cx="8383551" cy="4442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graphicFrame>
        <p:nvGraphicFramePr>
          <p:cNvPr id="264" name="Shape 264"/>
          <p:cNvGraphicFramePr/>
          <p:nvPr/>
        </p:nvGraphicFramePr>
        <p:xfrm>
          <a:off x="6552550" y="2203700"/>
          <a:ext cx="3000000" cy="3000000"/>
        </p:xfrm>
        <a:graphic>
          <a:graphicData uri="http://schemas.openxmlformats.org/drawingml/2006/table">
            <a:tbl>
              <a:tblPr>
                <a:noFill/>
                <a:tableStyleId>{B8121359-823C-451B-B96E-4842C2B34B5A}</a:tableStyleId>
              </a:tblPr>
              <a:tblGrid>
                <a:gridCol w="2629300"/>
                <a:gridCol w="2629300"/>
              </a:tblGrid>
              <a:tr h="381000">
                <a:tc>
                  <a:txBody>
                    <a:bodyPr>
                      <a:noAutofit/>
                    </a:bodyPr>
                    <a:lstStyle/>
                    <a:p>
                      <a:pPr indent="0" lvl="0" marL="0">
                        <a:spcBef>
                          <a:spcPts val="0"/>
                        </a:spcBef>
                        <a:spcAft>
                          <a:spcPts val="0"/>
                        </a:spcAft>
                        <a:buNone/>
                      </a:pPr>
                      <a:r>
                        <a:rPr lang="it-IT"/>
                        <a:t>SI</a:t>
                      </a:r>
                      <a:endParaRPr/>
                    </a:p>
                  </a:txBody>
                  <a:tcPr marT="91425" marB="91425" marR="91425" marL="91425"/>
                </a:tc>
                <a:tc>
                  <a:txBody>
                    <a:bodyPr>
                      <a:noAutofit/>
                    </a:bodyPr>
                    <a:lstStyle/>
                    <a:p>
                      <a:pPr indent="0" lvl="0" marL="0">
                        <a:spcBef>
                          <a:spcPts val="0"/>
                        </a:spcBef>
                        <a:spcAft>
                          <a:spcPts val="0"/>
                        </a:spcAft>
                        <a:buNone/>
                      </a:pPr>
                      <a:r>
                        <a:rPr lang="it-IT"/>
                        <a:t>134</a:t>
                      </a:r>
                      <a:endParaRPr/>
                    </a:p>
                  </a:txBody>
                  <a:tcPr marT="91425" marB="91425" marR="91425" marL="91425"/>
                </a:tc>
              </a:tr>
              <a:tr h="381000">
                <a:tc>
                  <a:txBody>
                    <a:bodyPr>
                      <a:noAutofit/>
                    </a:bodyPr>
                    <a:lstStyle/>
                    <a:p>
                      <a:pPr indent="0" lvl="0" marL="0">
                        <a:spcBef>
                          <a:spcPts val="0"/>
                        </a:spcBef>
                        <a:spcAft>
                          <a:spcPts val="0"/>
                        </a:spcAft>
                        <a:buNone/>
                      </a:pPr>
                      <a:r>
                        <a:rPr lang="it-IT"/>
                        <a:t>NO</a:t>
                      </a:r>
                      <a:endParaRPr/>
                    </a:p>
                  </a:txBody>
                  <a:tcPr marT="91425" marB="91425" marR="91425" marL="91425"/>
                </a:tc>
                <a:tc>
                  <a:txBody>
                    <a:bodyPr>
                      <a:noAutofit/>
                    </a:bodyPr>
                    <a:lstStyle/>
                    <a:p>
                      <a:pPr indent="0" lvl="0" marL="0">
                        <a:spcBef>
                          <a:spcPts val="0"/>
                        </a:spcBef>
                        <a:spcAft>
                          <a:spcPts val="0"/>
                        </a:spcAft>
                        <a:buNone/>
                      </a:pPr>
                      <a:r>
                        <a:rPr lang="it-IT"/>
                        <a:t>316</a:t>
                      </a:r>
                      <a:endParaRPr/>
                    </a:p>
                  </a:txBody>
                  <a:tcPr marT="91425" marB="91425" marR="91425" marL="91425"/>
                </a:tc>
              </a:tr>
              <a:tr h="381000">
                <a:tc>
                  <a:txBody>
                    <a:bodyPr>
                      <a:noAutofit/>
                    </a:bodyPr>
                    <a:lstStyle/>
                    <a:p>
                      <a:pPr indent="0" lvl="0" marL="0">
                        <a:spcBef>
                          <a:spcPts val="0"/>
                        </a:spcBef>
                        <a:spcAft>
                          <a:spcPts val="0"/>
                        </a:spcAft>
                        <a:buNone/>
                      </a:pPr>
                      <a:r>
                        <a:rPr b="1" lang="it-IT"/>
                        <a:t>TOTALE</a:t>
                      </a:r>
                      <a:endParaRPr b="1"/>
                    </a:p>
                  </a:txBody>
                  <a:tcPr marT="91425" marB="91425" marR="91425" marL="91425"/>
                </a:tc>
                <a:tc>
                  <a:txBody>
                    <a:bodyPr>
                      <a:noAutofit/>
                    </a:bodyPr>
                    <a:lstStyle/>
                    <a:p>
                      <a:pPr indent="0" lvl="0" marL="0">
                        <a:spcBef>
                          <a:spcPts val="0"/>
                        </a:spcBef>
                        <a:spcAft>
                          <a:spcPts val="0"/>
                        </a:spcAft>
                        <a:buNone/>
                      </a:pPr>
                      <a:r>
                        <a:rPr b="1" lang="it-IT"/>
                        <a:t>450</a:t>
                      </a:r>
                      <a:endParaRPr b="1"/>
                    </a:p>
                  </a:txBody>
                  <a:tcPr marT="91425" marB="91425" marR="91425" marL="91425"/>
                </a:tc>
              </a:tr>
            </a:tbl>
          </a:graphicData>
        </a:graphic>
      </p:graphicFrame>
      <p:sp>
        <p:nvSpPr>
          <p:cNvPr id="265" name="Shape 265"/>
          <p:cNvSpPr txBox="1"/>
          <p:nvPr/>
        </p:nvSpPr>
        <p:spPr>
          <a:xfrm>
            <a:off x="6432825" y="1608200"/>
            <a:ext cx="20025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it-IT" sz="2400"/>
              <a:t>Vulnerabilità</a:t>
            </a:r>
            <a:endParaRPr b="1" sz="2400"/>
          </a:p>
        </p:txBody>
      </p:sp>
      <p:graphicFrame>
        <p:nvGraphicFramePr>
          <p:cNvPr id="266" name="Shape 266"/>
          <p:cNvGraphicFramePr/>
          <p:nvPr/>
        </p:nvGraphicFramePr>
        <p:xfrm>
          <a:off x="518350" y="1705650"/>
          <a:ext cx="3000000" cy="3000000"/>
        </p:xfrm>
        <a:graphic>
          <a:graphicData uri="http://schemas.openxmlformats.org/drawingml/2006/table">
            <a:tbl>
              <a:tblPr>
                <a:noFill/>
                <a:tableStyleId>{B8121359-823C-451B-B96E-4842C2B34B5A}</a:tableStyleId>
              </a:tblPr>
              <a:tblGrid>
                <a:gridCol w="3787850"/>
                <a:gridCol w="1727875"/>
              </a:tblGrid>
              <a:tr h="381000">
                <a:tc>
                  <a:txBody>
                    <a:bodyPr>
                      <a:noAutofit/>
                    </a:bodyPr>
                    <a:lstStyle/>
                    <a:p>
                      <a:pPr indent="0" lvl="0" marL="0">
                        <a:spcBef>
                          <a:spcPts val="0"/>
                        </a:spcBef>
                        <a:spcAft>
                          <a:spcPts val="0"/>
                        </a:spcAft>
                        <a:buNone/>
                      </a:pPr>
                      <a:r>
                        <a:rPr b="1" lang="it-IT"/>
                        <a:t>Motivazione del permesso di soggiorno</a:t>
                      </a:r>
                      <a:endParaRPr b="1"/>
                    </a:p>
                  </a:txBody>
                  <a:tcPr marT="91425" marB="91425" marR="91425" marL="91425"/>
                </a:tc>
                <a:tc>
                  <a:txBody>
                    <a:bodyPr>
                      <a:noAutofit/>
                    </a:bodyPr>
                    <a:lstStyle/>
                    <a:p>
                      <a:pPr indent="0" lvl="0" marL="0" algn="ctr">
                        <a:spcBef>
                          <a:spcPts val="0"/>
                        </a:spcBef>
                        <a:spcAft>
                          <a:spcPts val="0"/>
                        </a:spcAft>
                        <a:buNone/>
                      </a:pPr>
                      <a:r>
                        <a:rPr b="1" lang="it-IT"/>
                        <a:t>N°</a:t>
                      </a:r>
                      <a:endParaRPr b="1"/>
                    </a:p>
                  </a:txBody>
                  <a:tcPr marT="91425" marB="91425" marR="91425" marL="91425"/>
                </a:tc>
              </a:tr>
              <a:tr h="381000">
                <a:tc>
                  <a:txBody>
                    <a:bodyPr>
                      <a:noAutofit/>
                    </a:bodyPr>
                    <a:lstStyle/>
                    <a:p>
                      <a:pPr indent="0" lvl="0" marL="0">
                        <a:spcBef>
                          <a:spcPts val="0"/>
                        </a:spcBef>
                        <a:spcAft>
                          <a:spcPts val="0"/>
                        </a:spcAft>
                        <a:buNone/>
                      </a:pPr>
                      <a:r>
                        <a:rPr lang="it-IT"/>
                        <a:t>Permesso di soggiorno UE per soggiornanti di lungo periodo</a:t>
                      </a:r>
                      <a:endParaRPr/>
                    </a:p>
                  </a:txBody>
                  <a:tcPr marT="91425" marB="91425" marR="91425" marL="91425"/>
                </a:tc>
                <a:tc>
                  <a:txBody>
                    <a:bodyPr>
                      <a:noAutofit/>
                    </a:bodyPr>
                    <a:lstStyle/>
                    <a:p>
                      <a:pPr indent="0" lvl="0" marL="0" algn="ctr">
                        <a:spcBef>
                          <a:spcPts val="0"/>
                        </a:spcBef>
                        <a:spcAft>
                          <a:spcPts val="0"/>
                        </a:spcAft>
                        <a:buNone/>
                      </a:pPr>
                      <a:r>
                        <a:rPr lang="it-IT"/>
                        <a:t>167</a:t>
                      </a:r>
                      <a:endParaRPr/>
                    </a:p>
                  </a:txBody>
                  <a:tcPr marT="91425" marB="91425" marR="91425" marL="91425"/>
                </a:tc>
              </a:tr>
              <a:tr h="381000">
                <a:tc>
                  <a:txBody>
                    <a:bodyPr>
                      <a:noAutofit/>
                    </a:bodyPr>
                    <a:lstStyle/>
                    <a:p>
                      <a:pPr indent="0" lvl="0" marL="0">
                        <a:spcBef>
                          <a:spcPts val="0"/>
                        </a:spcBef>
                        <a:spcAft>
                          <a:spcPts val="0"/>
                        </a:spcAft>
                        <a:buNone/>
                      </a:pPr>
                      <a:r>
                        <a:rPr lang="it-IT"/>
                        <a:t>Motivi familiari</a:t>
                      </a:r>
                      <a:endParaRPr/>
                    </a:p>
                  </a:txBody>
                  <a:tcPr marT="91425" marB="91425" marR="91425" marL="91425"/>
                </a:tc>
                <a:tc>
                  <a:txBody>
                    <a:bodyPr>
                      <a:noAutofit/>
                    </a:bodyPr>
                    <a:lstStyle/>
                    <a:p>
                      <a:pPr indent="0" lvl="0" marL="0" algn="ctr">
                        <a:spcBef>
                          <a:spcPts val="0"/>
                        </a:spcBef>
                        <a:spcAft>
                          <a:spcPts val="0"/>
                        </a:spcAft>
                        <a:buNone/>
                      </a:pPr>
                      <a:r>
                        <a:rPr lang="it-IT"/>
                        <a:t>97</a:t>
                      </a:r>
                      <a:endParaRPr/>
                    </a:p>
                  </a:txBody>
                  <a:tcPr marT="91425" marB="91425" marR="91425" marL="91425"/>
                </a:tc>
              </a:tr>
              <a:tr h="381000">
                <a:tc>
                  <a:txBody>
                    <a:bodyPr>
                      <a:noAutofit/>
                    </a:bodyPr>
                    <a:lstStyle/>
                    <a:p>
                      <a:pPr indent="0" lvl="0" marL="0">
                        <a:spcBef>
                          <a:spcPts val="0"/>
                        </a:spcBef>
                        <a:spcAft>
                          <a:spcPts val="0"/>
                        </a:spcAft>
                        <a:buNone/>
                      </a:pPr>
                      <a:r>
                        <a:rPr lang="it-IT"/>
                        <a:t>Motivi umanitari (art.5, c.6 D. Lgs. 286/98)</a:t>
                      </a:r>
                      <a:endParaRPr/>
                    </a:p>
                  </a:txBody>
                  <a:tcPr marT="91425" marB="91425" marR="91425" marL="91425"/>
                </a:tc>
                <a:tc>
                  <a:txBody>
                    <a:bodyPr>
                      <a:noAutofit/>
                    </a:bodyPr>
                    <a:lstStyle/>
                    <a:p>
                      <a:pPr indent="0" lvl="0" marL="0" algn="ctr">
                        <a:spcBef>
                          <a:spcPts val="0"/>
                        </a:spcBef>
                        <a:spcAft>
                          <a:spcPts val="0"/>
                        </a:spcAft>
                        <a:buNone/>
                      </a:pPr>
                      <a:r>
                        <a:rPr lang="it-IT"/>
                        <a:t>57</a:t>
                      </a:r>
                      <a:endParaRPr/>
                    </a:p>
                  </a:txBody>
                  <a:tcPr marT="91425" marB="91425" marR="91425" marL="91425"/>
                </a:tc>
              </a:tr>
              <a:tr h="381000">
                <a:tc>
                  <a:txBody>
                    <a:bodyPr>
                      <a:noAutofit/>
                    </a:bodyPr>
                    <a:lstStyle/>
                    <a:p>
                      <a:pPr indent="0" lvl="0" marL="0">
                        <a:spcBef>
                          <a:spcPts val="0"/>
                        </a:spcBef>
                        <a:spcAft>
                          <a:spcPts val="0"/>
                        </a:spcAft>
                        <a:buNone/>
                      </a:pPr>
                      <a:r>
                        <a:rPr lang="it-IT"/>
                        <a:t>Lavoro subordinato</a:t>
                      </a:r>
                      <a:endParaRPr/>
                    </a:p>
                  </a:txBody>
                  <a:tcPr marT="91425" marB="91425" marR="91425" marL="91425"/>
                </a:tc>
                <a:tc>
                  <a:txBody>
                    <a:bodyPr>
                      <a:noAutofit/>
                    </a:bodyPr>
                    <a:lstStyle/>
                    <a:p>
                      <a:pPr indent="0" lvl="0" marL="0" algn="ctr">
                        <a:spcBef>
                          <a:spcPts val="0"/>
                        </a:spcBef>
                        <a:spcAft>
                          <a:spcPts val="0"/>
                        </a:spcAft>
                        <a:buNone/>
                      </a:pPr>
                      <a:r>
                        <a:rPr lang="it-IT"/>
                        <a:t>46</a:t>
                      </a:r>
                      <a:endParaRPr/>
                    </a:p>
                  </a:txBody>
                  <a:tcPr marT="91425" marB="91425" marR="91425" marL="91425"/>
                </a:tc>
              </a:tr>
              <a:tr h="381000">
                <a:tc>
                  <a:txBody>
                    <a:bodyPr>
                      <a:noAutofit/>
                    </a:bodyPr>
                    <a:lstStyle/>
                    <a:p>
                      <a:pPr indent="0" lvl="0" marL="0">
                        <a:spcBef>
                          <a:spcPts val="0"/>
                        </a:spcBef>
                        <a:spcAft>
                          <a:spcPts val="0"/>
                        </a:spcAft>
                        <a:buNone/>
                      </a:pPr>
                      <a:r>
                        <a:rPr lang="it-IT"/>
                        <a:t>Asilo</a:t>
                      </a:r>
                      <a:endParaRPr/>
                    </a:p>
                  </a:txBody>
                  <a:tcPr marT="91425" marB="91425" marR="91425" marL="91425"/>
                </a:tc>
                <a:tc>
                  <a:txBody>
                    <a:bodyPr>
                      <a:noAutofit/>
                    </a:bodyPr>
                    <a:lstStyle/>
                    <a:p>
                      <a:pPr indent="0" lvl="0" marL="0" algn="ctr">
                        <a:spcBef>
                          <a:spcPts val="0"/>
                        </a:spcBef>
                        <a:spcAft>
                          <a:spcPts val="0"/>
                        </a:spcAft>
                        <a:buNone/>
                      </a:pPr>
                      <a:r>
                        <a:rPr lang="it-IT"/>
                        <a:t>15</a:t>
                      </a:r>
                      <a:endParaRPr/>
                    </a:p>
                  </a:txBody>
                  <a:tcPr marT="91425" marB="91425" marR="91425" marL="91425"/>
                </a:tc>
              </a:tr>
              <a:tr h="381000">
                <a:tc>
                  <a:txBody>
                    <a:bodyPr>
                      <a:noAutofit/>
                    </a:bodyPr>
                    <a:lstStyle/>
                    <a:p>
                      <a:pPr indent="0" lvl="0" marL="0">
                        <a:spcBef>
                          <a:spcPts val="0"/>
                        </a:spcBef>
                        <a:spcAft>
                          <a:spcPts val="0"/>
                        </a:spcAft>
                        <a:buNone/>
                      </a:pPr>
                      <a:r>
                        <a:rPr lang="it-IT"/>
                        <a:t>Attesa occupazione</a:t>
                      </a:r>
                      <a:endParaRPr/>
                    </a:p>
                  </a:txBody>
                  <a:tcPr marT="91425" marB="91425" marR="91425" marL="91425"/>
                </a:tc>
                <a:tc>
                  <a:txBody>
                    <a:bodyPr>
                      <a:noAutofit/>
                    </a:bodyPr>
                    <a:lstStyle/>
                    <a:p>
                      <a:pPr indent="0" lvl="0" marL="0" algn="ctr">
                        <a:spcBef>
                          <a:spcPts val="0"/>
                        </a:spcBef>
                        <a:spcAft>
                          <a:spcPts val="0"/>
                        </a:spcAft>
                        <a:buNone/>
                      </a:pPr>
                      <a:r>
                        <a:rPr lang="it-IT"/>
                        <a:t>12</a:t>
                      </a:r>
                      <a:endParaRPr/>
                    </a:p>
                  </a:txBody>
                  <a:tcPr marT="91425" marB="91425" marR="91425" marL="91425"/>
                </a:tc>
              </a:tr>
              <a:tr h="381000">
                <a:tc>
                  <a:txBody>
                    <a:bodyPr>
                      <a:noAutofit/>
                    </a:bodyPr>
                    <a:lstStyle/>
                    <a:p>
                      <a:pPr indent="0" lvl="0" marL="0">
                        <a:spcBef>
                          <a:spcPts val="0"/>
                        </a:spcBef>
                        <a:spcAft>
                          <a:spcPts val="0"/>
                        </a:spcAft>
                        <a:buNone/>
                      </a:pPr>
                      <a:r>
                        <a:rPr lang="it-IT"/>
                        <a:t>Lavoro autonomo</a:t>
                      </a:r>
                      <a:endParaRPr/>
                    </a:p>
                  </a:txBody>
                  <a:tcPr marT="91425" marB="91425" marR="91425" marL="91425"/>
                </a:tc>
                <a:tc>
                  <a:txBody>
                    <a:bodyPr>
                      <a:noAutofit/>
                    </a:bodyPr>
                    <a:lstStyle/>
                    <a:p>
                      <a:pPr indent="0" lvl="0" marL="0" algn="ctr">
                        <a:spcBef>
                          <a:spcPts val="0"/>
                        </a:spcBef>
                        <a:spcAft>
                          <a:spcPts val="0"/>
                        </a:spcAft>
                        <a:buNone/>
                      </a:pPr>
                      <a:r>
                        <a:rPr lang="it-IT"/>
                        <a:t>11</a:t>
                      </a:r>
                      <a:endParaRPr/>
                    </a:p>
                  </a:txBody>
                  <a:tcPr marT="91425" marB="91425" marR="91425" marL="91425"/>
                </a:tc>
              </a:tr>
              <a:tr h="381000">
                <a:tc>
                  <a:txBody>
                    <a:bodyPr>
                      <a:noAutofit/>
                    </a:bodyPr>
                    <a:lstStyle/>
                    <a:p>
                      <a:pPr indent="0" lvl="0" marL="0">
                        <a:spcBef>
                          <a:spcPts val="0"/>
                        </a:spcBef>
                        <a:spcAft>
                          <a:spcPts val="0"/>
                        </a:spcAft>
                        <a:buNone/>
                      </a:pPr>
                      <a:r>
                        <a:rPr lang="it-IT"/>
                        <a:t>Protezione sussidiaria</a:t>
                      </a:r>
                      <a:endParaRPr/>
                    </a:p>
                  </a:txBody>
                  <a:tcPr marT="91425" marB="91425" marR="91425" marL="91425"/>
                </a:tc>
                <a:tc>
                  <a:txBody>
                    <a:bodyPr>
                      <a:noAutofit/>
                    </a:bodyPr>
                    <a:lstStyle/>
                    <a:p>
                      <a:pPr indent="0" lvl="0" marL="0" algn="ctr">
                        <a:spcBef>
                          <a:spcPts val="0"/>
                        </a:spcBef>
                        <a:spcAft>
                          <a:spcPts val="0"/>
                        </a:spcAft>
                        <a:buNone/>
                      </a:pPr>
                      <a:r>
                        <a:rPr lang="it-IT"/>
                        <a:t>10</a:t>
                      </a:r>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idx="1" type="body"/>
          </p:nvPr>
        </p:nvSpPr>
        <p:spPr>
          <a:xfrm>
            <a:off x="612750" y="1303689"/>
            <a:ext cx="10966500" cy="4416300"/>
          </a:xfrm>
          <a:prstGeom prst="rect">
            <a:avLst/>
          </a:prstGeom>
        </p:spPr>
        <p:txBody>
          <a:bodyPr anchorCtr="0" anchor="t" bIns="0" lIns="0" spcFirstLastPara="1" rIns="0" wrap="square" tIns="0">
            <a:noAutofit/>
          </a:bodyPr>
          <a:lstStyle/>
          <a:p>
            <a:pPr indent="0" lvl="0" marL="0" rtl="0" algn="just">
              <a:lnSpc>
                <a:spcPct val="100000"/>
              </a:lnSpc>
              <a:spcBef>
                <a:spcPts val="0"/>
              </a:spcBef>
              <a:spcAft>
                <a:spcPts val="0"/>
              </a:spcAft>
              <a:buNone/>
            </a:pPr>
            <a:r>
              <a:rPr b="1" lang="it-IT" sz="2400">
                <a:solidFill>
                  <a:schemeClr val="dk1"/>
                </a:solidFill>
              </a:rPr>
              <a:t>BUONE PRASSI</a:t>
            </a:r>
            <a:endParaRPr b="1" sz="2400">
              <a:solidFill>
                <a:schemeClr val="dk1"/>
              </a:solidFill>
            </a:endParaRPr>
          </a:p>
          <a:p>
            <a:pPr indent="0" lvl="0" marL="0" rtl="0" algn="just">
              <a:lnSpc>
                <a:spcPct val="100000"/>
              </a:lnSpc>
              <a:spcBef>
                <a:spcPts val="0"/>
              </a:spcBef>
              <a:spcAft>
                <a:spcPts val="0"/>
              </a:spcAft>
              <a:buNone/>
            </a:pPr>
            <a:r>
              <a:t/>
            </a:r>
            <a:endParaRPr sz="1800">
              <a:solidFill>
                <a:schemeClr val="dk1"/>
              </a:solidFill>
            </a:endParaRPr>
          </a:p>
          <a:p>
            <a:pPr indent="0" lvl="0" marL="0" rtl="0" algn="just">
              <a:lnSpc>
                <a:spcPct val="100000"/>
              </a:lnSpc>
              <a:spcBef>
                <a:spcPts val="0"/>
              </a:spcBef>
              <a:spcAft>
                <a:spcPts val="0"/>
              </a:spcAft>
              <a:buNone/>
            </a:pPr>
            <a:r>
              <a:rPr lang="it-IT" sz="1800">
                <a:solidFill>
                  <a:schemeClr val="dk1"/>
                </a:solidFill>
              </a:rPr>
              <a:t>L’equipe ha lavorato sia direttamente con il cittadino extra UE (facilitare e qualificare l’accesso dei cittadini stranieri al sistema integrato dei servizi territoriali ) che in sostegno ai servizi con consulenze (supportare i servizi nella presa in carico integrata e nella definizione di programmi personalizzati), per non svuotare la centralità del soggetto che ha in carico l’utente e non frammentare gli interventi.</a:t>
            </a:r>
            <a:endParaRPr sz="18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800">
              <a:solidFill>
                <a:schemeClr val="dk1"/>
              </a:solidFill>
            </a:endParaRPr>
          </a:p>
          <a:p>
            <a:pPr indent="-342900" lvl="0" marL="457200" rtl="0" algn="just">
              <a:lnSpc>
                <a:spcPct val="100000"/>
              </a:lnSpc>
              <a:spcBef>
                <a:spcPts val="0"/>
              </a:spcBef>
              <a:spcAft>
                <a:spcPts val="0"/>
              </a:spcAft>
              <a:buClr>
                <a:schemeClr val="dk1"/>
              </a:buClr>
              <a:buSzPts val="1800"/>
              <a:buChar char="-"/>
            </a:pPr>
            <a:r>
              <a:rPr lang="it-IT" sz="1800">
                <a:solidFill>
                  <a:schemeClr val="dk1"/>
                </a:solidFill>
              </a:rPr>
              <a:t>Collaborazione e apertura verso gli strumenti offerti dal progetto.</a:t>
            </a:r>
            <a:endParaRPr sz="1800">
              <a:solidFill>
                <a:schemeClr val="dk1"/>
              </a:solidFill>
            </a:endParaRPr>
          </a:p>
          <a:p>
            <a:pPr indent="-342900" lvl="0" marL="457200" rtl="0" algn="just">
              <a:lnSpc>
                <a:spcPct val="100000"/>
              </a:lnSpc>
              <a:spcBef>
                <a:spcPts val="0"/>
              </a:spcBef>
              <a:spcAft>
                <a:spcPts val="0"/>
              </a:spcAft>
              <a:buClr>
                <a:schemeClr val="dk1"/>
              </a:buClr>
              <a:buSzPts val="1800"/>
              <a:buChar char="-"/>
            </a:pPr>
            <a:r>
              <a:rPr lang="it-IT" sz="1800">
                <a:solidFill>
                  <a:schemeClr val="dk1"/>
                </a:solidFill>
              </a:rPr>
              <a:t>Volontà di istituire momenti di condivisione metodologica e di definizione di pratiche innovative per l'integrazione dei cittadini stranieri.</a:t>
            </a:r>
            <a:endParaRPr sz="1800">
              <a:solidFill>
                <a:schemeClr val="dk1"/>
              </a:solidFill>
            </a:endParaRPr>
          </a:p>
          <a:p>
            <a:pPr indent="-342900" lvl="0" marL="457200" rtl="0" algn="just">
              <a:lnSpc>
                <a:spcPct val="100000"/>
              </a:lnSpc>
              <a:spcBef>
                <a:spcPts val="0"/>
              </a:spcBef>
              <a:spcAft>
                <a:spcPts val="0"/>
              </a:spcAft>
              <a:buClr>
                <a:schemeClr val="dk1"/>
              </a:buClr>
              <a:buSzPts val="1800"/>
              <a:buChar char="-"/>
            </a:pPr>
            <a:r>
              <a:rPr lang="it-IT" sz="1800">
                <a:solidFill>
                  <a:schemeClr val="dk1"/>
                </a:solidFill>
              </a:rPr>
              <a:t>Flessibilità dell'equipe di supporto transculturali in base alle caratteristiche territoriali e dei singoli beneficiari.</a:t>
            </a:r>
            <a:endParaRPr sz="1800">
              <a:solidFill>
                <a:schemeClr val="dk1"/>
              </a:solidFill>
            </a:endParaRPr>
          </a:p>
          <a:p>
            <a:pPr indent="-342900" lvl="0" marL="457200" rtl="0" algn="just">
              <a:lnSpc>
                <a:spcPct val="100000"/>
              </a:lnSpc>
              <a:spcBef>
                <a:spcPts val="0"/>
              </a:spcBef>
              <a:spcAft>
                <a:spcPts val="0"/>
              </a:spcAft>
              <a:buClr>
                <a:schemeClr val="dk1"/>
              </a:buClr>
              <a:buSzPts val="1800"/>
              <a:buChar char="-"/>
            </a:pPr>
            <a:r>
              <a:rPr lang="it-IT" sz="1800">
                <a:solidFill>
                  <a:schemeClr val="dk1"/>
                </a:solidFill>
              </a:rPr>
              <a:t>Partecipazione degli operatori CASPER alle equipe SIA e altri tavoli di coordinamento in un'ottica di scambio e valorizzazione delle specifiche competenze.</a:t>
            </a:r>
            <a:endParaRPr sz="1800">
              <a:solidFill>
                <a:schemeClr val="dk1"/>
              </a:solidFill>
            </a:endParaRPr>
          </a:p>
          <a:p>
            <a:pPr indent="-342900" lvl="0" marL="457200" rtl="0" algn="just">
              <a:lnSpc>
                <a:spcPct val="100000"/>
              </a:lnSpc>
              <a:spcBef>
                <a:spcPts val="0"/>
              </a:spcBef>
              <a:spcAft>
                <a:spcPts val="0"/>
              </a:spcAft>
              <a:buClr>
                <a:schemeClr val="dk1"/>
              </a:buClr>
              <a:buSzPts val="1800"/>
              <a:buChar char="-"/>
            </a:pPr>
            <a:r>
              <a:rPr lang="it-IT" sz="1800">
                <a:solidFill>
                  <a:schemeClr val="dk1"/>
                </a:solidFill>
              </a:rPr>
              <a:t>Collaborazione tra equipe e operatori dei servizi.</a:t>
            </a:r>
            <a:endParaRPr sz="1800">
              <a:solidFill>
                <a:schemeClr val="dk1"/>
              </a:solidFill>
            </a:endParaRPr>
          </a:p>
          <a:p>
            <a:pPr indent="-342900" lvl="0" marL="457200" rtl="0" algn="just">
              <a:lnSpc>
                <a:spcPct val="100000"/>
              </a:lnSpc>
              <a:spcBef>
                <a:spcPts val="0"/>
              </a:spcBef>
              <a:spcAft>
                <a:spcPts val="0"/>
              </a:spcAft>
              <a:buClr>
                <a:schemeClr val="dk1"/>
              </a:buClr>
              <a:buSzPts val="1800"/>
              <a:buChar char="-"/>
            </a:pPr>
            <a:r>
              <a:rPr lang="it-IT" sz="1800">
                <a:solidFill>
                  <a:schemeClr val="dk1"/>
                </a:solidFill>
              </a:rPr>
              <a:t>Scambio di buone prassi e strumenti di lavoro tra i territori rafforzando la rete tra i vari territori e i vari servizi.</a:t>
            </a:r>
            <a:endParaRPr sz="18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0" lvl="0" marL="0">
              <a:spcBef>
                <a:spcPts val="8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idx="1" type="body"/>
          </p:nvPr>
        </p:nvSpPr>
        <p:spPr>
          <a:xfrm>
            <a:off x="609600" y="1604975"/>
            <a:ext cx="5725800" cy="4416300"/>
          </a:xfrm>
          <a:prstGeom prst="rect">
            <a:avLst/>
          </a:prstGeom>
        </p:spPr>
        <p:txBody>
          <a:bodyPr anchorCtr="0" anchor="t" bIns="0" lIns="0" spcFirstLastPara="1" rIns="0" wrap="square" tIns="0">
            <a:noAutofit/>
          </a:bodyPr>
          <a:lstStyle/>
          <a:p>
            <a:pPr indent="0" lvl="0" marL="0" rtl="0" algn="just">
              <a:lnSpc>
                <a:spcPct val="115000"/>
              </a:lnSpc>
              <a:spcBef>
                <a:spcPts val="0"/>
              </a:spcBef>
              <a:spcAft>
                <a:spcPts val="0"/>
              </a:spcAft>
              <a:buClr>
                <a:schemeClr val="dk1"/>
              </a:buClr>
              <a:buSzPts val="1100"/>
              <a:buFont typeface="Arial"/>
              <a:buNone/>
            </a:pPr>
            <a:r>
              <a:rPr lang="it-IT" sz="2400">
                <a:solidFill>
                  <a:schemeClr val="dk1"/>
                </a:solidFill>
              </a:rPr>
              <a:t>La presentazione del progetto è stata anche l’occasione per rilevare le modalità organizzative dei servizi del territorio rispetto ai cittadini stranieri e confrontare le buone prassi nell’ottica di una loro trasferibilità.</a:t>
            </a:r>
            <a:endParaRPr sz="24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it-IT" sz="2400">
                <a:solidFill>
                  <a:schemeClr val="dk1"/>
                </a:solidFill>
              </a:rPr>
              <a:t>I servizi coinvolti sono stati: assistenti sociali, centro per l’impiego, Ausl, CAS, sportelli informastranieri, Questura, Prefettura, associazioni di volontariato, Acer, Comuni, Caritas ecc.</a:t>
            </a:r>
            <a:endParaRPr sz="2400">
              <a:solidFill>
                <a:schemeClr val="dk1"/>
              </a:solidFill>
            </a:endParaRPr>
          </a:p>
          <a:p>
            <a:pPr indent="0" lvl="0" marL="0">
              <a:spcBef>
                <a:spcPts val="800"/>
              </a:spcBef>
              <a:spcAft>
                <a:spcPts val="0"/>
              </a:spcAft>
              <a:buNone/>
            </a:pPr>
            <a:r>
              <a:t/>
            </a:r>
            <a:endParaRPr sz="2400"/>
          </a:p>
        </p:txBody>
      </p:sp>
      <p:pic>
        <p:nvPicPr>
          <p:cNvPr id="83" name="Shape 83"/>
          <p:cNvPicPr preferRelativeResize="0"/>
          <p:nvPr/>
        </p:nvPicPr>
        <p:blipFill>
          <a:blip r:embed="rId3">
            <a:alphaModFix/>
          </a:blip>
          <a:stretch>
            <a:fillRect/>
          </a:stretch>
        </p:blipFill>
        <p:spPr>
          <a:xfrm>
            <a:off x="4627100" y="400113"/>
            <a:ext cx="8566250" cy="6422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p:nvPr/>
        </p:nvSpPr>
        <p:spPr>
          <a:xfrm>
            <a:off x="7761900" y="2325800"/>
            <a:ext cx="4049400" cy="24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p:nvPr/>
        </p:nvSpPr>
        <p:spPr>
          <a:xfrm>
            <a:off x="230500" y="2352400"/>
            <a:ext cx="5617500" cy="245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txBox="1"/>
          <p:nvPr>
            <p:ph idx="1" type="body"/>
          </p:nvPr>
        </p:nvSpPr>
        <p:spPr>
          <a:xfrm>
            <a:off x="609600" y="1604966"/>
            <a:ext cx="10966500" cy="658800"/>
          </a:xfrm>
          <a:prstGeom prst="rect">
            <a:avLst/>
          </a:prstGeom>
        </p:spPr>
        <p:txBody>
          <a:bodyPr anchorCtr="0" anchor="t" bIns="0" lIns="0" spcFirstLastPara="1" rIns="0" wrap="square" tIns="0">
            <a:noAutofit/>
          </a:bodyPr>
          <a:lstStyle/>
          <a:p>
            <a:pPr indent="0" lvl="0" marL="0" rtl="0">
              <a:spcBef>
                <a:spcPts val="800"/>
              </a:spcBef>
              <a:spcAft>
                <a:spcPts val="0"/>
              </a:spcAft>
              <a:buNone/>
            </a:pPr>
            <a:r>
              <a:rPr lang="it-IT" sz="2400">
                <a:solidFill>
                  <a:schemeClr val="dk1"/>
                </a:solidFill>
              </a:rPr>
              <a:t>Gli obiettivi</a:t>
            </a:r>
            <a:endParaRPr sz="2400"/>
          </a:p>
        </p:txBody>
      </p:sp>
      <p:sp>
        <p:nvSpPr>
          <p:cNvPr id="92" name="Shape 92"/>
          <p:cNvSpPr txBox="1"/>
          <p:nvPr/>
        </p:nvSpPr>
        <p:spPr>
          <a:xfrm>
            <a:off x="538700" y="2435625"/>
            <a:ext cx="5415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it-IT" sz="1800">
                <a:solidFill>
                  <a:srgbClr val="FFFFFF"/>
                </a:solidFill>
              </a:rPr>
              <a:t>FACILITARE</a:t>
            </a:r>
            <a:endParaRPr sz="1800">
              <a:solidFill>
                <a:srgbClr val="FFFFFF"/>
              </a:solidFill>
            </a:endParaRPr>
          </a:p>
          <a:p>
            <a:pPr indent="0" lvl="0" marL="0">
              <a:spcBef>
                <a:spcPts val="0"/>
              </a:spcBef>
              <a:spcAft>
                <a:spcPts val="0"/>
              </a:spcAft>
              <a:buNone/>
            </a:pPr>
            <a:r>
              <a:rPr lang="it-IT" sz="1800">
                <a:solidFill>
                  <a:srgbClr val="FFFFFF"/>
                </a:solidFill>
              </a:rPr>
              <a:t>l’accesso dei cittadini stranieri ai servizi territoriali</a:t>
            </a:r>
            <a:endParaRPr sz="1800">
              <a:solidFill>
                <a:srgbClr val="FFFFFF"/>
              </a:solidFill>
            </a:endParaRPr>
          </a:p>
        </p:txBody>
      </p:sp>
      <p:sp>
        <p:nvSpPr>
          <p:cNvPr id="93" name="Shape 93"/>
          <p:cNvSpPr txBox="1"/>
          <p:nvPr/>
        </p:nvSpPr>
        <p:spPr>
          <a:xfrm>
            <a:off x="538700" y="3131250"/>
            <a:ext cx="5103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it-IT" sz="1800">
                <a:solidFill>
                  <a:srgbClr val="FFFFFF"/>
                </a:solidFill>
              </a:rPr>
              <a:t>SUPPORTARE</a:t>
            </a:r>
            <a:endParaRPr sz="1800">
              <a:solidFill>
                <a:srgbClr val="FFFFFF"/>
              </a:solidFill>
            </a:endParaRPr>
          </a:p>
          <a:p>
            <a:pPr indent="0" lvl="0" marL="0">
              <a:spcBef>
                <a:spcPts val="0"/>
              </a:spcBef>
              <a:spcAft>
                <a:spcPts val="0"/>
              </a:spcAft>
              <a:buNone/>
            </a:pPr>
            <a:r>
              <a:rPr lang="it-IT" sz="1800">
                <a:solidFill>
                  <a:srgbClr val="FFFFFF"/>
                </a:solidFill>
              </a:rPr>
              <a:t>i servizi nella presa in carico integrata</a:t>
            </a:r>
            <a:endParaRPr sz="1800">
              <a:solidFill>
                <a:srgbClr val="FFFFFF"/>
              </a:solidFill>
            </a:endParaRPr>
          </a:p>
        </p:txBody>
      </p:sp>
      <p:sp>
        <p:nvSpPr>
          <p:cNvPr id="94" name="Shape 94"/>
          <p:cNvSpPr txBox="1"/>
          <p:nvPr/>
        </p:nvSpPr>
        <p:spPr>
          <a:xfrm>
            <a:off x="538700" y="3826875"/>
            <a:ext cx="5103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it-IT" sz="1800">
                <a:solidFill>
                  <a:srgbClr val="FFFFFF"/>
                </a:solidFill>
              </a:rPr>
              <a:t>SOSTENERE</a:t>
            </a:r>
            <a:endParaRPr sz="1800">
              <a:solidFill>
                <a:srgbClr val="FFFFFF"/>
              </a:solidFill>
            </a:endParaRPr>
          </a:p>
          <a:p>
            <a:pPr indent="0" lvl="0" marL="0">
              <a:spcBef>
                <a:spcPts val="0"/>
              </a:spcBef>
              <a:spcAft>
                <a:spcPts val="0"/>
              </a:spcAft>
              <a:buNone/>
            </a:pPr>
            <a:r>
              <a:rPr lang="it-IT" sz="1800">
                <a:solidFill>
                  <a:srgbClr val="FFFFFF"/>
                </a:solidFill>
              </a:rPr>
              <a:t>interventi mobili di prossimità</a:t>
            </a:r>
            <a:endParaRPr sz="1800">
              <a:solidFill>
                <a:srgbClr val="FFFFFF"/>
              </a:solidFill>
            </a:endParaRPr>
          </a:p>
        </p:txBody>
      </p:sp>
      <p:sp>
        <p:nvSpPr>
          <p:cNvPr id="95" name="Shape 95"/>
          <p:cNvSpPr txBox="1"/>
          <p:nvPr/>
        </p:nvSpPr>
        <p:spPr>
          <a:xfrm>
            <a:off x="6982200" y="3403225"/>
            <a:ext cx="5103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6" name="Shape 96"/>
          <p:cNvSpPr txBox="1"/>
          <p:nvPr/>
        </p:nvSpPr>
        <p:spPr>
          <a:xfrm>
            <a:off x="7939125" y="2416600"/>
            <a:ext cx="5103600" cy="595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it-IT" sz="1800">
                <a:solidFill>
                  <a:srgbClr val="FFFFFF"/>
                </a:solidFill>
              </a:rPr>
              <a:t>E</a:t>
            </a:r>
            <a:r>
              <a:rPr lang="it-IT" sz="1800">
                <a:solidFill>
                  <a:srgbClr val="FFFFFF"/>
                </a:solidFill>
              </a:rPr>
              <a:t>quipe di supporto transculturale</a:t>
            </a:r>
            <a:endParaRPr sz="1800">
              <a:solidFill>
                <a:srgbClr val="FFFFFF"/>
              </a:solidFill>
            </a:endParaRPr>
          </a:p>
        </p:txBody>
      </p:sp>
      <p:sp>
        <p:nvSpPr>
          <p:cNvPr id="97" name="Shape 97"/>
          <p:cNvSpPr txBox="1"/>
          <p:nvPr/>
        </p:nvSpPr>
        <p:spPr>
          <a:xfrm>
            <a:off x="8665375" y="3152813"/>
            <a:ext cx="4049400" cy="595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it-IT" sz="1800">
                <a:solidFill>
                  <a:srgbClr val="FFFFFF"/>
                </a:solidFill>
              </a:rPr>
              <a:t>U</a:t>
            </a:r>
            <a:r>
              <a:rPr lang="it-IT" sz="1800">
                <a:solidFill>
                  <a:srgbClr val="FFFFFF"/>
                </a:solidFill>
              </a:rPr>
              <a:t>nità mobile di prossimità</a:t>
            </a:r>
            <a:endParaRPr sz="1800">
              <a:solidFill>
                <a:srgbClr val="FFFFFF"/>
              </a:solidFill>
            </a:endParaRPr>
          </a:p>
        </p:txBody>
      </p:sp>
      <p:sp>
        <p:nvSpPr>
          <p:cNvPr id="98" name="Shape 98"/>
          <p:cNvSpPr txBox="1"/>
          <p:nvPr/>
        </p:nvSpPr>
        <p:spPr>
          <a:xfrm>
            <a:off x="9364975" y="3967075"/>
            <a:ext cx="2650200" cy="595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it-IT" sz="1800">
                <a:solidFill>
                  <a:srgbClr val="FFFFFF"/>
                </a:solidFill>
              </a:rPr>
              <a:t>A</a:t>
            </a:r>
            <a:r>
              <a:rPr lang="it-IT" sz="1800">
                <a:solidFill>
                  <a:srgbClr val="FFFFFF"/>
                </a:solidFill>
              </a:rPr>
              <a:t>ttività in-formative</a:t>
            </a:r>
            <a:endParaRPr sz="1800">
              <a:solidFill>
                <a:srgbClr val="FFFFFF"/>
              </a:solidFill>
            </a:endParaRPr>
          </a:p>
          <a:p>
            <a:pPr indent="0" lvl="0" marL="0" rtl="0">
              <a:spcBef>
                <a:spcPts val="0"/>
              </a:spcBef>
              <a:spcAft>
                <a:spcPts val="0"/>
              </a:spcAft>
              <a:buNone/>
            </a:pPr>
            <a:r>
              <a:t/>
            </a:r>
            <a:endParaRPr/>
          </a:p>
        </p:txBody>
      </p:sp>
      <p:sp>
        <p:nvSpPr>
          <p:cNvPr id="99" name="Shape 99"/>
          <p:cNvSpPr txBox="1"/>
          <p:nvPr/>
        </p:nvSpPr>
        <p:spPr>
          <a:xfrm>
            <a:off x="9977975" y="1604975"/>
            <a:ext cx="5103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it-IT" sz="2400"/>
              <a:t>Strumenti</a:t>
            </a:r>
            <a:endParaRPr sz="2400"/>
          </a:p>
        </p:txBody>
      </p:sp>
      <p:cxnSp>
        <p:nvCxnSpPr>
          <p:cNvPr id="100" name="Shape 100"/>
          <p:cNvCxnSpPr/>
          <p:nvPr/>
        </p:nvCxnSpPr>
        <p:spPr>
          <a:xfrm>
            <a:off x="5848000" y="3579550"/>
            <a:ext cx="1639200" cy="4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3099400" y="1185400"/>
            <a:ext cx="5964900" cy="706200"/>
          </a:xfrm>
          <a:prstGeom prst="rect">
            <a:avLst/>
          </a:prstGeom>
        </p:spPr>
        <p:txBody>
          <a:bodyPr anchorCtr="0" anchor="t" bIns="0" lIns="0" spcFirstLastPara="1" rIns="0" wrap="square" tIns="0">
            <a:noAutofit/>
          </a:bodyPr>
          <a:lstStyle/>
          <a:p>
            <a:pPr indent="0" lvl="0" marL="0">
              <a:spcBef>
                <a:spcPts val="800"/>
              </a:spcBef>
              <a:spcAft>
                <a:spcPts val="0"/>
              </a:spcAft>
              <a:buNone/>
            </a:pPr>
            <a:r>
              <a:rPr lang="it-IT"/>
              <a:t>equipe di supporto transculturale </a:t>
            </a:r>
            <a:endParaRPr/>
          </a:p>
          <a:p>
            <a:pPr indent="0" lvl="0" marL="0">
              <a:spcBef>
                <a:spcPts val="800"/>
              </a:spcBef>
              <a:spcAft>
                <a:spcPts val="0"/>
              </a:spcAft>
              <a:buNone/>
            </a:pPr>
            <a:r>
              <a:t/>
            </a:r>
            <a:endParaRPr/>
          </a:p>
        </p:txBody>
      </p:sp>
      <p:pic>
        <p:nvPicPr>
          <p:cNvPr id="107" name="Shape 107"/>
          <p:cNvPicPr preferRelativeResize="0"/>
          <p:nvPr/>
        </p:nvPicPr>
        <p:blipFill>
          <a:blip r:embed="rId3">
            <a:alphaModFix/>
          </a:blip>
          <a:stretch>
            <a:fillRect/>
          </a:stretch>
        </p:blipFill>
        <p:spPr>
          <a:xfrm>
            <a:off x="2552650" y="1891600"/>
            <a:ext cx="7086700" cy="422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nvSpPr>
        <p:spPr>
          <a:xfrm>
            <a:off x="3000375" y="3449639"/>
            <a:ext cx="2874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it-IT" sz="1800" u="none" cap="none" strike="noStrike">
                <a:solidFill>
                  <a:srgbClr val="FFFFFF"/>
                </a:solidFill>
                <a:latin typeface="Arial"/>
                <a:ea typeface="Arial"/>
                <a:cs typeface="Arial"/>
                <a:sym typeface="Arial"/>
              </a:rPr>
              <a:t>1</a:t>
            </a:r>
            <a:endParaRPr/>
          </a:p>
        </p:txBody>
      </p:sp>
      <p:sp>
        <p:nvSpPr>
          <p:cNvPr id="116" name="Shape 116"/>
          <p:cNvSpPr txBox="1"/>
          <p:nvPr/>
        </p:nvSpPr>
        <p:spPr>
          <a:xfrm>
            <a:off x="3287714" y="4319589"/>
            <a:ext cx="2874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it-IT" sz="1800" u="none" cap="none" strike="noStrike">
                <a:solidFill>
                  <a:srgbClr val="FFFFFF"/>
                </a:solidFill>
                <a:latin typeface="Arial"/>
                <a:ea typeface="Arial"/>
                <a:cs typeface="Arial"/>
                <a:sym typeface="Arial"/>
              </a:rPr>
              <a:t>2</a:t>
            </a:r>
            <a:endParaRPr/>
          </a:p>
        </p:txBody>
      </p:sp>
      <p:sp>
        <p:nvSpPr>
          <p:cNvPr id="117" name="Shape 117"/>
          <p:cNvSpPr txBox="1"/>
          <p:nvPr/>
        </p:nvSpPr>
        <p:spPr>
          <a:xfrm>
            <a:off x="3286125" y="5207000"/>
            <a:ext cx="2874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it-IT" sz="1800" u="none" cap="none" strike="noStrike">
                <a:solidFill>
                  <a:srgbClr val="FFFFFF"/>
                </a:solidFill>
                <a:latin typeface="Arial"/>
                <a:ea typeface="Arial"/>
                <a:cs typeface="Arial"/>
                <a:sym typeface="Arial"/>
              </a:rPr>
              <a:t>3</a:t>
            </a:r>
            <a:endParaRPr/>
          </a:p>
        </p:txBody>
      </p:sp>
      <p:sp>
        <p:nvSpPr>
          <p:cNvPr id="118" name="Shape 118"/>
          <p:cNvSpPr txBox="1"/>
          <p:nvPr/>
        </p:nvSpPr>
        <p:spPr>
          <a:xfrm>
            <a:off x="2927351" y="6130925"/>
            <a:ext cx="4239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it-IT" sz="1800" u="none" cap="none" strike="noStrike">
                <a:solidFill>
                  <a:srgbClr val="FFFFFF"/>
                </a:solidFill>
                <a:latin typeface="Arial"/>
                <a:ea typeface="Arial"/>
                <a:cs typeface="Arial"/>
                <a:sym typeface="Arial"/>
              </a:rPr>
              <a:t>4</a:t>
            </a:r>
            <a:endParaRPr/>
          </a:p>
        </p:txBody>
      </p:sp>
      <p:sp>
        <p:nvSpPr>
          <p:cNvPr id="119" name="Shape 119"/>
          <p:cNvSpPr txBox="1"/>
          <p:nvPr>
            <p:ph type="title"/>
          </p:nvPr>
        </p:nvSpPr>
        <p:spPr>
          <a:xfrm>
            <a:off x="388075" y="996501"/>
            <a:ext cx="10966500" cy="1139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it-IT" sz="3600"/>
              <a:t>Tipologie di intervento</a:t>
            </a:r>
            <a:endParaRPr b="0" i="0" sz="3600" u="none" cap="none" strike="noStrike">
              <a:solidFill>
                <a:srgbClr val="000000"/>
              </a:solidFill>
              <a:latin typeface="Arial"/>
              <a:ea typeface="Arial"/>
              <a:cs typeface="Arial"/>
              <a:sym typeface="Arial"/>
            </a:endParaRPr>
          </a:p>
        </p:txBody>
      </p:sp>
      <p:pic>
        <p:nvPicPr>
          <p:cNvPr id="120" name="Shape 120"/>
          <p:cNvPicPr preferRelativeResize="0"/>
          <p:nvPr/>
        </p:nvPicPr>
        <p:blipFill>
          <a:blip r:embed="rId3">
            <a:alphaModFix/>
          </a:blip>
          <a:stretch>
            <a:fillRect/>
          </a:stretch>
        </p:blipFill>
        <p:spPr>
          <a:xfrm>
            <a:off x="1244793" y="-1074551"/>
            <a:ext cx="9790999" cy="7340676"/>
          </a:xfrm>
          <a:prstGeom prst="rect">
            <a:avLst/>
          </a:prstGeom>
          <a:noFill/>
          <a:ln>
            <a:noFill/>
          </a:ln>
        </p:spPr>
      </p:pic>
      <p:sp>
        <p:nvSpPr>
          <p:cNvPr id="121" name="Shape 121"/>
          <p:cNvSpPr txBox="1"/>
          <p:nvPr/>
        </p:nvSpPr>
        <p:spPr>
          <a:xfrm>
            <a:off x="438500" y="3885350"/>
            <a:ext cx="11151000" cy="2015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it-IT" sz="1800">
                <a:solidFill>
                  <a:schemeClr val="dk1"/>
                </a:solidFill>
              </a:rPr>
              <a:t>Le tipologie di intervento sono state diverse nei vari territori: affiancamento alle assistenti sociali per i beneficiari del SIA, affiancamento alle assistenti sociali per la presa in carico di utenti usciti dai CAS, sostegno all’equipe SPRAR nella collaborazione con lo sportello ricerca casa, mediazione nelle scuole dell’infanzia per inserimenti e colloqui con le famiglie, supporto alle assistenti sociali del SERT, sportelli ricerca lavoro, consulenze legali, attivazione di un etno-psicologo, ecc</a:t>
            </a:r>
            <a:r>
              <a:rPr lang="it-IT" sz="1100">
                <a:solidFill>
                  <a:schemeClr val="dk1"/>
                </a:solidFill>
              </a:rPr>
              <a:t>.</a:t>
            </a:r>
            <a:endParaRPr sz="1100">
              <a:solidFill>
                <a:schemeClr val="dk1"/>
              </a:solidFill>
            </a:endParaRPr>
          </a:p>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idx="1" type="body"/>
          </p:nvPr>
        </p:nvSpPr>
        <p:spPr>
          <a:xfrm>
            <a:off x="5828400" y="1879675"/>
            <a:ext cx="3111900" cy="711900"/>
          </a:xfrm>
          <a:prstGeom prst="rect">
            <a:avLst/>
          </a:prstGeom>
        </p:spPr>
        <p:txBody>
          <a:bodyPr anchorCtr="0" anchor="t" bIns="0" lIns="0" spcFirstLastPara="1" rIns="0" wrap="square" tIns="0">
            <a:noAutofit/>
          </a:bodyPr>
          <a:lstStyle/>
          <a:p>
            <a:pPr indent="0" lvl="0" marL="0">
              <a:spcBef>
                <a:spcPts val="800"/>
              </a:spcBef>
              <a:spcAft>
                <a:spcPts val="0"/>
              </a:spcAft>
              <a:buNone/>
            </a:pPr>
            <a:r>
              <a:rPr lang="it-IT"/>
              <a:t>Operatore legale</a:t>
            </a:r>
            <a:endParaRPr/>
          </a:p>
        </p:txBody>
      </p:sp>
      <p:pic>
        <p:nvPicPr>
          <p:cNvPr id="128" name="Shape 128"/>
          <p:cNvPicPr preferRelativeResize="0"/>
          <p:nvPr/>
        </p:nvPicPr>
        <p:blipFill>
          <a:blip r:embed="rId3">
            <a:alphaModFix/>
          </a:blip>
          <a:stretch>
            <a:fillRect/>
          </a:stretch>
        </p:blipFill>
        <p:spPr>
          <a:xfrm>
            <a:off x="264950" y="2242925"/>
            <a:ext cx="5105400" cy="3419475"/>
          </a:xfrm>
          <a:prstGeom prst="rect">
            <a:avLst/>
          </a:prstGeom>
          <a:noFill/>
          <a:ln>
            <a:noFill/>
          </a:ln>
        </p:spPr>
      </p:pic>
      <p:sp>
        <p:nvSpPr>
          <p:cNvPr id="129" name="Shape 129"/>
          <p:cNvSpPr txBox="1"/>
          <p:nvPr/>
        </p:nvSpPr>
        <p:spPr>
          <a:xfrm>
            <a:off x="5757525" y="2441000"/>
            <a:ext cx="5520000" cy="322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it-IT" sz="2400"/>
              <a:t>fornisce consulenza e supporto legale</a:t>
            </a:r>
            <a:endParaRPr sz="2400"/>
          </a:p>
          <a:p>
            <a:pPr indent="0" lvl="0" marL="0">
              <a:spcBef>
                <a:spcPts val="0"/>
              </a:spcBef>
              <a:spcAft>
                <a:spcPts val="0"/>
              </a:spcAft>
              <a:buNone/>
            </a:pPr>
            <a:r>
              <a:rPr lang="it-IT" sz="2400"/>
              <a:t>in materia migratoria per casi di particolare complessità e sostegno agli</a:t>
            </a:r>
            <a:endParaRPr sz="2400"/>
          </a:p>
          <a:p>
            <a:pPr indent="0" lvl="0" marL="0">
              <a:spcBef>
                <a:spcPts val="0"/>
              </a:spcBef>
              <a:spcAft>
                <a:spcPts val="0"/>
              </a:spcAft>
              <a:buNone/>
            </a:pPr>
            <a:r>
              <a:rPr lang="it-IT" sz="2400"/>
              <a:t>sportelli per gli immigrati in alcuni distretti.</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idx="1" type="body"/>
          </p:nvPr>
        </p:nvSpPr>
        <p:spPr>
          <a:xfrm>
            <a:off x="7141625" y="1640425"/>
            <a:ext cx="4494300" cy="720900"/>
          </a:xfrm>
          <a:prstGeom prst="rect">
            <a:avLst/>
          </a:prstGeom>
        </p:spPr>
        <p:txBody>
          <a:bodyPr anchorCtr="0" anchor="t" bIns="0" lIns="0" spcFirstLastPara="1" rIns="0" wrap="square" tIns="0">
            <a:noAutofit/>
          </a:bodyPr>
          <a:lstStyle/>
          <a:p>
            <a:pPr indent="0" lvl="0" marL="0">
              <a:spcBef>
                <a:spcPts val="800"/>
              </a:spcBef>
              <a:spcAft>
                <a:spcPts val="0"/>
              </a:spcAft>
              <a:buNone/>
            </a:pPr>
            <a:r>
              <a:rPr lang="it-IT"/>
              <a:t>Operatore ricerca lavoro</a:t>
            </a:r>
            <a:endParaRPr/>
          </a:p>
        </p:txBody>
      </p:sp>
      <p:sp>
        <p:nvSpPr>
          <p:cNvPr id="136" name="Shape 136"/>
          <p:cNvSpPr txBox="1"/>
          <p:nvPr/>
        </p:nvSpPr>
        <p:spPr>
          <a:xfrm>
            <a:off x="735550" y="2582775"/>
            <a:ext cx="5103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37" name="Shape 137"/>
          <p:cNvPicPr preferRelativeResize="0"/>
          <p:nvPr/>
        </p:nvPicPr>
        <p:blipFill>
          <a:blip r:embed="rId3">
            <a:alphaModFix/>
          </a:blip>
          <a:stretch>
            <a:fillRect/>
          </a:stretch>
        </p:blipFill>
        <p:spPr>
          <a:xfrm>
            <a:off x="308338" y="2188863"/>
            <a:ext cx="6448425" cy="3419475"/>
          </a:xfrm>
          <a:prstGeom prst="rect">
            <a:avLst/>
          </a:prstGeom>
          <a:noFill/>
          <a:ln>
            <a:noFill/>
          </a:ln>
        </p:spPr>
      </p:pic>
      <p:sp>
        <p:nvSpPr>
          <p:cNvPr id="138" name="Shape 138"/>
          <p:cNvSpPr txBox="1"/>
          <p:nvPr/>
        </p:nvSpPr>
        <p:spPr>
          <a:xfrm>
            <a:off x="7088400" y="2127350"/>
            <a:ext cx="5103600" cy="247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None/>
            </a:pPr>
            <a:r>
              <a:rPr lang="it-IT" sz="1800"/>
              <a:t>I</a:t>
            </a:r>
            <a:r>
              <a:rPr lang="it-IT" sz="1800"/>
              <a:t>nterventi per l' </a:t>
            </a:r>
            <a:r>
              <a:rPr b="1" lang="it-IT" sz="1800"/>
              <a:t>inserimento</a:t>
            </a:r>
            <a:r>
              <a:rPr lang="it-IT" sz="1800"/>
              <a:t> e l' </a:t>
            </a:r>
            <a:r>
              <a:rPr b="1" lang="it-IT" sz="1800"/>
              <a:t>orientamento </a:t>
            </a:r>
            <a:r>
              <a:rPr lang="it-IT" sz="1800"/>
              <a:t>lavorativo</a:t>
            </a:r>
            <a:endParaRPr sz="1800"/>
          </a:p>
          <a:p>
            <a:pPr indent="0" lvl="0" marL="0">
              <a:spcBef>
                <a:spcPts val="0"/>
              </a:spcBef>
              <a:spcAft>
                <a:spcPts val="0"/>
              </a:spcAft>
              <a:buNone/>
            </a:pPr>
            <a:r>
              <a:rPr lang="it-IT" sz="1800"/>
              <a:t>(compresa integrazione di personale con competenze transculturali nelle equipe multidisciplinari ex L.R. 14/ 2015).</a:t>
            </a:r>
            <a:endParaRPr sz="1800"/>
          </a:p>
          <a:p>
            <a:pPr indent="0" lvl="0" marL="0">
              <a:spcBef>
                <a:spcPts val="0"/>
              </a:spcBef>
              <a:spcAft>
                <a:spcPts val="0"/>
              </a:spcAft>
              <a:buNone/>
            </a:pPr>
            <a:r>
              <a:t/>
            </a:r>
            <a:endParaRPr sz="1800"/>
          </a:p>
          <a:p>
            <a:pPr indent="0" lvl="0" marL="0">
              <a:spcBef>
                <a:spcPts val="0"/>
              </a:spcBef>
              <a:spcAft>
                <a:spcPts val="0"/>
              </a:spcAft>
              <a:buNone/>
            </a:pPr>
            <a:r>
              <a:rPr lang="it-IT" sz="1800"/>
              <a:t>A seguire gli strumenti adottati durante</a:t>
            </a:r>
            <a:endParaRPr sz="1800"/>
          </a:p>
          <a:p>
            <a:pPr indent="0" lvl="0" marL="0">
              <a:spcBef>
                <a:spcPts val="0"/>
              </a:spcBef>
              <a:spcAft>
                <a:spcPts val="0"/>
              </a:spcAft>
              <a:buNone/>
            </a:pPr>
            <a:r>
              <a:rPr lang="it-IT" sz="1800"/>
              <a:t>gli incontri con gli utenti.</a:t>
            </a:r>
            <a:endParaRPr sz="1800"/>
          </a:p>
          <a:p>
            <a:pPr indent="0" lvl="0" mar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p:nvPr/>
        </p:nvSpPr>
        <p:spPr>
          <a:xfrm>
            <a:off x="416575" y="1625825"/>
            <a:ext cx="3296100" cy="300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45" name="Shape 145"/>
          <p:cNvPicPr preferRelativeResize="0"/>
          <p:nvPr/>
        </p:nvPicPr>
        <p:blipFill>
          <a:blip r:embed="rId3">
            <a:alphaModFix/>
          </a:blip>
          <a:stretch>
            <a:fillRect/>
          </a:stretch>
        </p:blipFill>
        <p:spPr>
          <a:xfrm>
            <a:off x="6381350" y="1156200"/>
            <a:ext cx="3967701" cy="5121374"/>
          </a:xfrm>
          <a:prstGeom prst="rect">
            <a:avLst/>
          </a:prstGeom>
          <a:noFill/>
          <a:ln>
            <a:noFill/>
          </a:ln>
        </p:spPr>
      </p:pic>
      <p:sp>
        <p:nvSpPr>
          <p:cNvPr id="146" name="Shape 146"/>
          <p:cNvSpPr txBox="1"/>
          <p:nvPr/>
        </p:nvSpPr>
        <p:spPr>
          <a:xfrm>
            <a:off x="533525" y="2432125"/>
            <a:ext cx="5103600" cy="23391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FFFFFF"/>
              </a:buClr>
              <a:buSzPts val="1400"/>
              <a:buChar char="-"/>
            </a:pPr>
            <a:r>
              <a:rPr lang="it-IT">
                <a:solidFill>
                  <a:srgbClr val="FFFFFF"/>
                </a:solidFill>
              </a:rPr>
              <a:t>Istruzione</a:t>
            </a:r>
            <a:endParaRPr>
              <a:solidFill>
                <a:srgbClr val="FFFFFF"/>
              </a:solidFill>
            </a:endParaRPr>
          </a:p>
          <a:p>
            <a:pPr indent="0" lvl="0" marL="0" rtl="0">
              <a:spcBef>
                <a:spcPts val="0"/>
              </a:spcBef>
              <a:spcAft>
                <a:spcPts val="0"/>
              </a:spcAft>
              <a:buNone/>
            </a:pPr>
            <a:r>
              <a:t/>
            </a:r>
            <a:endParaRPr>
              <a:solidFill>
                <a:srgbClr val="FFFFFF"/>
              </a:solidFill>
            </a:endParaRPr>
          </a:p>
          <a:p>
            <a:pPr indent="-317500" lvl="0" marL="457200" rtl="0">
              <a:spcBef>
                <a:spcPts val="0"/>
              </a:spcBef>
              <a:spcAft>
                <a:spcPts val="0"/>
              </a:spcAft>
              <a:buClr>
                <a:srgbClr val="FFFFFF"/>
              </a:buClr>
              <a:buSzPts val="1400"/>
              <a:buChar char="-"/>
            </a:pPr>
            <a:r>
              <a:rPr lang="it-IT">
                <a:solidFill>
                  <a:srgbClr val="FFFFFF"/>
                </a:solidFill>
              </a:rPr>
              <a:t>Esperienze lavorative</a:t>
            </a:r>
            <a:endParaRPr>
              <a:solidFill>
                <a:srgbClr val="FFFFFF"/>
              </a:solidFill>
            </a:endParaRPr>
          </a:p>
          <a:p>
            <a:pPr indent="0" lvl="0" marL="0" rtl="0">
              <a:spcBef>
                <a:spcPts val="0"/>
              </a:spcBef>
              <a:spcAft>
                <a:spcPts val="0"/>
              </a:spcAft>
              <a:buNone/>
            </a:pPr>
            <a:r>
              <a:t/>
            </a:r>
            <a:endParaRPr>
              <a:solidFill>
                <a:srgbClr val="FFFFFF"/>
              </a:solidFill>
            </a:endParaRPr>
          </a:p>
          <a:p>
            <a:pPr indent="-317500" lvl="0" marL="457200" rtl="0">
              <a:spcBef>
                <a:spcPts val="0"/>
              </a:spcBef>
              <a:spcAft>
                <a:spcPts val="0"/>
              </a:spcAft>
              <a:buClr>
                <a:srgbClr val="FFFFFF"/>
              </a:buClr>
              <a:buSzPts val="1400"/>
              <a:buChar char="-"/>
            </a:pPr>
            <a:r>
              <a:rPr lang="it-IT">
                <a:solidFill>
                  <a:srgbClr val="FFFFFF"/>
                </a:solidFill>
              </a:rPr>
              <a:t>Obiettivi</a:t>
            </a:r>
            <a:endParaRPr>
              <a:solidFill>
                <a:srgbClr val="FFFFFF"/>
              </a:solidFill>
            </a:endParaRPr>
          </a:p>
          <a:p>
            <a:pPr indent="0" lvl="0" marL="0" rtl="0">
              <a:spcBef>
                <a:spcPts val="0"/>
              </a:spcBef>
              <a:spcAft>
                <a:spcPts val="0"/>
              </a:spcAft>
              <a:buNone/>
            </a:pPr>
            <a:r>
              <a:t/>
            </a:r>
            <a:endParaRPr>
              <a:solidFill>
                <a:srgbClr val="FFFFFF"/>
              </a:solidFill>
            </a:endParaRPr>
          </a:p>
          <a:p>
            <a:pPr indent="-317500" lvl="0" marL="457200" rtl="0">
              <a:spcBef>
                <a:spcPts val="0"/>
              </a:spcBef>
              <a:spcAft>
                <a:spcPts val="0"/>
              </a:spcAft>
              <a:buClr>
                <a:srgbClr val="FFFFFF"/>
              </a:buClr>
              <a:buSzPts val="1400"/>
              <a:buChar char="-"/>
            </a:pPr>
            <a:r>
              <a:rPr lang="it-IT">
                <a:solidFill>
                  <a:srgbClr val="FFFFFF"/>
                </a:solidFill>
              </a:rPr>
              <a:t>Motivazioni</a:t>
            </a:r>
            <a:endParaRPr>
              <a:solidFill>
                <a:srgbClr val="FFFFFF"/>
              </a:solidFill>
            </a:endParaRPr>
          </a:p>
          <a:p>
            <a:pPr indent="0" lvl="0" marL="0" rtl="0">
              <a:spcBef>
                <a:spcPts val="0"/>
              </a:spcBef>
              <a:spcAft>
                <a:spcPts val="0"/>
              </a:spcAft>
              <a:buNone/>
            </a:pPr>
            <a:r>
              <a:t/>
            </a:r>
            <a:endParaRPr>
              <a:solidFill>
                <a:srgbClr val="FFFFFF"/>
              </a:solidFill>
            </a:endParaRPr>
          </a:p>
          <a:p>
            <a:pPr indent="-317500" lvl="0" marL="457200">
              <a:spcBef>
                <a:spcPts val="0"/>
              </a:spcBef>
              <a:spcAft>
                <a:spcPts val="0"/>
              </a:spcAft>
              <a:buClr>
                <a:srgbClr val="FFFFFF"/>
              </a:buClr>
              <a:buSzPts val="1400"/>
              <a:buChar char="-"/>
            </a:pPr>
            <a:r>
              <a:rPr lang="it-IT">
                <a:solidFill>
                  <a:srgbClr val="FFFFFF"/>
                </a:solidFill>
              </a:rPr>
              <a:t>Competenze</a:t>
            </a:r>
            <a:endParaRPr>
              <a:solidFill>
                <a:srgbClr val="FFFFFF"/>
              </a:solidFill>
            </a:endParaRPr>
          </a:p>
        </p:txBody>
      </p:sp>
      <p:sp>
        <p:nvSpPr>
          <p:cNvPr id="147" name="Shape 147"/>
          <p:cNvSpPr txBox="1"/>
          <p:nvPr/>
        </p:nvSpPr>
        <p:spPr>
          <a:xfrm>
            <a:off x="696550" y="1707350"/>
            <a:ext cx="5103600" cy="59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it-IT" sz="1800">
                <a:solidFill>
                  <a:srgbClr val="FFFFFF"/>
                </a:solidFill>
              </a:rPr>
              <a:t>Scheda colloquio</a:t>
            </a:r>
            <a:endParaRPr b="1" sz="1800">
              <a:solidFill>
                <a:srgbClr val="FFFFFF"/>
              </a:solidFill>
            </a:endParaRPr>
          </a:p>
          <a:p>
            <a:pPr indent="0" lvl="0" marL="0">
              <a:spcBef>
                <a:spcPts val="0"/>
              </a:spcBef>
              <a:spcAft>
                <a:spcPts val="0"/>
              </a:spcAft>
              <a:buNone/>
            </a:pPr>
            <a:r>
              <a:rPr b="1" lang="it-IT" sz="1800">
                <a:solidFill>
                  <a:srgbClr val="FFFFFF"/>
                </a:solidFill>
              </a:rPr>
              <a:t>integrazione lavoro</a:t>
            </a:r>
            <a:endParaRPr b="1" sz="1800">
              <a:solidFill>
                <a:srgbClr val="FFFFFF"/>
              </a:solidFill>
            </a:endParaRPr>
          </a:p>
        </p:txBody>
      </p:sp>
      <p:cxnSp>
        <p:nvCxnSpPr>
          <p:cNvPr id="148" name="Shape 148"/>
          <p:cNvCxnSpPr/>
          <p:nvPr/>
        </p:nvCxnSpPr>
        <p:spPr>
          <a:xfrm>
            <a:off x="3712650" y="3114400"/>
            <a:ext cx="23127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